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sldIdLst>
    <p:sldId id="256" r:id="rId2"/>
    <p:sldId id="288" r:id="rId3"/>
    <p:sldId id="289" r:id="rId4"/>
    <p:sldId id="290" r:id="rId5"/>
    <p:sldId id="300" r:id="rId6"/>
    <p:sldId id="260" r:id="rId7"/>
    <p:sldId id="313" r:id="rId8"/>
    <p:sldId id="348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978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72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388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004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83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964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688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151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752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81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259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9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22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512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0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32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3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5632" y="2257167"/>
            <a:ext cx="10062819" cy="132629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Детская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школа искусств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888259"/>
            <a:ext cx="6815669" cy="15569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Богдановича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Директор: Сотникова Жанна Маратовна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" t="20729" r="3703" b="19771"/>
          <a:stretch/>
        </p:blipFill>
        <p:spPr>
          <a:xfrm>
            <a:off x="3707026" y="353247"/>
            <a:ext cx="4622045" cy="16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83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410873"/>
              </p:ext>
            </p:extLst>
          </p:nvPr>
        </p:nvGraphicFramePr>
        <p:xfrm>
          <a:off x="999460" y="552896"/>
          <a:ext cx="10100931" cy="563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159"/>
                <a:gridCol w="8153311"/>
                <a:gridCol w="1373461"/>
              </a:tblGrid>
              <a:tr h="6876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программы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534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предпрофессиональные программы: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«Фортепиано»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лет</a:t>
                      </a:r>
                      <a:endParaRPr lang="ru-RU" sz="1600" dirty="0"/>
                    </a:p>
                  </a:txBody>
                  <a:tcPr/>
                </a:tc>
              </a:tr>
              <a:tr h="31240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«Хоровое пение»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8 лет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«Струнные инструменты»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8 лет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«Духовые и ударные инструменты»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лет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«Народные инструменты»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8 лет</a:t>
                      </a:r>
                      <a:endParaRPr lang="ru-RU" sz="1600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музыкального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«Народные инструменты»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 лет</a:t>
                      </a:r>
                      <a:endParaRPr lang="ru-RU" sz="1600" b="1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изобразительного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«Живопись»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 лет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</a:tr>
              <a:tr h="4904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предпрофессиональная программа в области хореографического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«Хореографическое творчество»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лет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887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4474895"/>
              </p:ext>
            </p:extLst>
          </p:nvPr>
        </p:nvGraphicFramePr>
        <p:xfrm>
          <a:off x="982980" y="717067"/>
          <a:ext cx="10287001" cy="473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98"/>
                <a:gridCol w="8765455"/>
                <a:gridCol w="1136748"/>
              </a:tblGrid>
              <a:tr h="5486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Дополнительные общеразвивающие программы: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6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программа в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музыкального искусства </a:t>
                      </a:r>
                      <a:endParaRPr lang="ru-RU" sz="1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инструментальное исполнительство, сольное пение, ударные инструменты)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года</a:t>
                      </a:r>
                      <a:endParaRPr lang="ru-RU" sz="1800" dirty="0"/>
                    </a:p>
                  </a:txBody>
                  <a:tcPr/>
                </a:tc>
              </a:tr>
              <a:tr h="4620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программа в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музыкального искусства </a:t>
                      </a:r>
                      <a:endParaRPr lang="ru-RU" sz="18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инструментальное исполнительство-фортепиано)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года</a:t>
                      </a:r>
                      <a:endParaRPr lang="ru-RU" sz="1800" dirty="0"/>
                    </a:p>
                  </a:txBody>
                  <a:tcPr/>
                </a:tc>
              </a:tr>
              <a:tr h="4620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 программа в области художественного образования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Цирковое искусство»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лет</a:t>
                      </a:r>
                      <a:endParaRPr lang="ru-RU" sz="1800" dirty="0"/>
                    </a:p>
                  </a:txBody>
                  <a:tcPr/>
                </a:tc>
              </a:tr>
              <a:tr h="6930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Дополнительная общеразвивающая  программа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художественного образования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детей к  обучению в детской школе искусств на художественном отделении»,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7 лет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6930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 программа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художественного образования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детей к  обучению в детской школе искусств на художественном отделении», 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8 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6930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общеразвивающая  программа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художественного образования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детей к  обучению в детской школе искусств на художественном отделении»,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возрасте 9 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8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887037"/>
              </p:ext>
            </p:extLst>
          </p:nvPr>
        </p:nvGraphicFramePr>
        <p:xfrm>
          <a:off x="935480" y="925830"/>
          <a:ext cx="10362315" cy="429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60"/>
                <a:gridCol w="8892540"/>
                <a:gridCol w="1056515"/>
              </a:tblGrid>
              <a:tr h="698115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Дополнительные общеразвивающие программы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34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ПОДГОТОВИТЕЛЬНОЕ ОТДЕЛЕНИЕ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 «Подготовка детей к обучению в детской школе искусств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музыкальном отделении.  Возраст 6-7 лет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587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«Подготовка детей к обучению в детской школе искусств                      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хоровом отделении». Возраст детей – 6 лет.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587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«Подготовка детей к обучению в детской школе искусств                                       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хореографическом отделении. Возраст 6-7 лет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630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«Подготовка детей к обучению в детской школе искусств                       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художественном отделении». Возраст детей – 6 лет.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  <a:tr h="77160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«Подготовка детей к обучению в детской школе искусств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цирковом отделении». Возраст -6 лет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год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89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5617575"/>
              </p:ext>
            </p:extLst>
          </p:nvPr>
        </p:nvGraphicFramePr>
        <p:xfrm>
          <a:off x="1143000" y="719666"/>
          <a:ext cx="9989819" cy="306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66"/>
                <a:gridCol w="8520388"/>
                <a:gridCol w="987365"/>
              </a:tblGrid>
              <a:tr h="104691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платные образовательные услуги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90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«Раннее эстетическое развитие детей». Возраст – 4 года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90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 «Раннее эстетическое развитие детей». Возраст – 5 лет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90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Общеразвивающая программа по изобразительному искусству «Мир красок» ИЗО-студия «Радуга»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990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Общеразвивающая программа по изобразительному искусству «Синяя птица»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1 год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14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2941"/>
            <a:ext cx="9601196" cy="8229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Порядок приема </a:t>
            </a:r>
            <a:r>
              <a:rPr lang="ru-RU" sz="3200" b="1" dirty="0" smtClean="0">
                <a:solidFill>
                  <a:schemeClr val="tx1"/>
                </a:solidFill>
              </a:rPr>
              <a:t>обучающихся в «ДШИ»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140" y="1485901"/>
            <a:ext cx="9474288" cy="4263389"/>
          </a:xfrm>
        </p:spPr>
        <p:txBody>
          <a:bodyPr>
            <a:noAutofit/>
          </a:bodyPr>
          <a:lstStyle/>
          <a:p>
            <a:r>
              <a:rPr lang="ru-RU" sz="1800" dirty="0"/>
              <a:t>Р</a:t>
            </a:r>
            <a:r>
              <a:rPr lang="ru-RU" sz="1800" dirty="0" smtClean="0"/>
              <a:t>одители </a:t>
            </a:r>
            <a:r>
              <a:rPr lang="ru-RU" sz="1800" dirty="0"/>
              <a:t>(законные представители) поступающего ребенка подают заявление на имя директора Учреждения, предоставляют копию свидетельства о рождении </a:t>
            </a:r>
            <a:r>
              <a:rPr lang="ru-RU" sz="1800" dirty="0" smtClean="0"/>
              <a:t>ребенка № СНИЛС, и справку о состоянии здоровья учащегося, фото ребёнка 3</a:t>
            </a:r>
            <a:r>
              <a:rPr lang="en-US" sz="1800" dirty="0" smtClean="0"/>
              <a:t>x</a:t>
            </a:r>
            <a:r>
              <a:rPr lang="ru-RU" sz="1800" dirty="0" smtClean="0"/>
              <a:t>4</a:t>
            </a:r>
            <a:endParaRPr lang="ru-RU" sz="1800" dirty="0"/>
          </a:p>
          <a:p>
            <a:pPr lvl="0"/>
            <a:r>
              <a:rPr lang="ru-RU" sz="1600" dirty="0"/>
              <a:t>Р</a:t>
            </a:r>
            <a:r>
              <a:rPr lang="ru-RU" sz="1600" dirty="0" smtClean="0"/>
              <a:t>одители </a:t>
            </a:r>
            <a:r>
              <a:rPr lang="ru-RU" sz="1600" dirty="0"/>
              <a:t>(законные представители) поступающего ребенка знакомятся с Уставом, локальными актами Учреждения, условиями поступлениями и правилами отбора детей, другой информацией, связанной с приемом детей, размещенной на информационном стенде и официальном сайте;</a:t>
            </a:r>
          </a:p>
          <a:p>
            <a:pPr lvl="0"/>
            <a:r>
              <a:rPr lang="ru-RU" sz="1600" dirty="0"/>
              <a:t>О</a:t>
            </a:r>
            <a:r>
              <a:rPr lang="ru-RU" sz="1600" dirty="0" smtClean="0"/>
              <a:t>тбор </a:t>
            </a:r>
            <a:r>
              <a:rPr lang="ru-RU" sz="1600" dirty="0"/>
              <a:t>детей проводится по образовательным программам </a:t>
            </a:r>
            <a:r>
              <a:rPr lang="ru-RU" sz="1600" dirty="0" smtClean="0"/>
              <a:t>в </a:t>
            </a:r>
            <a:r>
              <a:rPr lang="ru-RU" sz="1600" dirty="0"/>
              <a:t>форме собеседования и </a:t>
            </a:r>
            <a:r>
              <a:rPr lang="ru-RU" sz="1600" dirty="0" smtClean="0"/>
              <a:t>вступительного экзамена </a:t>
            </a:r>
            <a:r>
              <a:rPr lang="ru-RU" sz="1600" dirty="0"/>
              <a:t>содержащих творческие задания, позволяющие определить наличие способностей к художественно-исполнительской </a:t>
            </a:r>
            <a:r>
              <a:rPr lang="ru-RU" sz="1600" dirty="0" smtClean="0"/>
              <a:t>и творческой деятельности</a:t>
            </a:r>
            <a:r>
              <a:rPr lang="ru-RU" sz="1600" dirty="0"/>
              <a:t>.                                        </a:t>
            </a:r>
          </a:p>
          <a:p>
            <a:pPr lvl="0"/>
            <a:r>
              <a:rPr lang="ru-RU" sz="1600" dirty="0"/>
              <a:t>Д</a:t>
            </a:r>
            <a:r>
              <a:rPr lang="ru-RU" sz="1600" dirty="0" smtClean="0"/>
              <a:t>ля </a:t>
            </a:r>
            <a:r>
              <a:rPr lang="ru-RU" sz="1600" dirty="0"/>
              <a:t>организации проведения отбора детей приказом директора формируется комиссия (комиссии</a:t>
            </a:r>
            <a:r>
              <a:rPr lang="ru-RU" sz="1600" dirty="0" smtClean="0"/>
              <a:t>), </a:t>
            </a:r>
            <a:r>
              <a:rPr lang="ru-RU" sz="1600" dirty="0"/>
              <a:t>по приему и отбору </a:t>
            </a:r>
            <a:r>
              <a:rPr lang="ru-RU" sz="1600" dirty="0" smtClean="0"/>
              <a:t>детей, </a:t>
            </a:r>
            <a:r>
              <a:rPr lang="ru-RU" sz="1600" dirty="0"/>
              <a:t>из числа преподавателей Школы;</a:t>
            </a:r>
          </a:p>
          <a:p>
            <a:pPr lvl="0"/>
            <a:r>
              <a:rPr lang="ru-RU" sz="1600" dirty="0"/>
              <a:t>З</a:t>
            </a:r>
            <a:r>
              <a:rPr lang="ru-RU" sz="1600" dirty="0" smtClean="0"/>
              <a:t>ачисление </a:t>
            </a:r>
            <a:r>
              <a:rPr lang="ru-RU" sz="1600" dirty="0"/>
              <a:t>детей в Школу осуществляется по результатам их отбора. </a:t>
            </a:r>
            <a:endParaRPr lang="ru-RU" sz="1600" dirty="0" smtClean="0"/>
          </a:p>
          <a:p>
            <a:pPr lvl="0"/>
            <a:r>
              <a:rPr lang="ru-RU" sz="1600" dirty="0" smtClean="0"/>
              <a:t>Порядок </a:t>
            </a:r>
            <a:r>
              <a:rPr lang="ru-RU" sz="1600" dirty="0"/>
              <a:t>и сроки проведения отбора детей устанавливаются Школой самостоятельно.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4928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775743"/>
              </p:ext>
            </p:extLst>
          </p:nvPr>
        </p:nvGraphicFramePr>
        <p:xfrm>
          <a:off x="825123" y="1358409"/>
          <a:ext cx="10435590" cy="476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314450"/>
                <a:gridCol w="1531620"/>
                <a:gridCol w="1291590"/>
                <a:gridCol w="1096712"/>
                <a:gridCol w="1429318"/>
                <a:gridCol w="1131570"/>
                <a:gridCol w="1405890"/>
              </a:tblGrid>
              <a:tr h="109827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Музыкальное отделение</a:t>
                      </a:r>
                    </a:p>
                    <a:p>
                      <a:pPr algn="ctr"/>
                      <a:r>
                        <a:rPr lang="ru-RU" sz="1600" i="0" u="none" dirty="0" smtClean="0"/>
                        <a:t>Возраст с 6-14 лет</a:t>
                      </a:r>
                    </a:p>
                    <a:p>
                      <a:pPr algn="ctr"/>
                      <a:r>
                        <a:rPr lang="ru-RU" sz="1600" i="0" u="none" dirty="0" smtClean="0"/>
                        <a:t>Возраст 18+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Хореографическое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отделение </a:t>
                      </a:r>
                    </a:p>
                    <a:p>
                      <a:pPr algn="ctr"/>
                      <a:r>
                        <a:rPr lang="ru-RU" sz="1600" dirty="0" smtClean="0"/>
                        <a:t>Возраст с 6-9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Художественное отделение </a:t>
                      </a:r>
                    </a:p>
                    <a:p>
                      <a:pPr algn="ctr"/>
                      <a:r>
                        <a:rPr lang="ru-RU" sz="1600" dirty="0" smtClean="0"/>
                        <a:t>Возраст с 6-13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Цирковое </a:t>
                      </a:r>
                    </a:p>
                    <a:p>
                      <a:pPr algn="ctr"/>
                      <a:r>
                        <a:rPr lang="ru-RU" dirty="0" smtClean="0"/>
                        <a:t>отделение                       </a:t>
                      </a:r>
                      <a:r>
                        <a:rPr lang="ru-RU" sz="1600" dirty="0" smtClean="0"/>
                        <a:t>Возраст с 6-9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3 июня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июня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4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17.00-19.00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17.00-19.00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</a:tr>
              <a:tr h="356196">
                <a:tc>
                  <a:txBody>
                    <a:bodyPr/>
                    <a:lstStyle/>
                    <a:p>
                      <a:r>
                        <a:rPr lang="ru-RU" dirty="0" smtClean="0"/>
                        <a:t>27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</a:tr>
              <a:tr h="708789">
                <a:tc>
                  <a:txBody>
                    <a:bodyPr/>
                    <a:lstStyle/>
                    <a:p>
                      <a:r>
                        <a:rPr lang="ru-RU" dirty="0" smtClean="0"/>
                        <a:t>28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08710" y="404303"/>
            <a:ext cx="97383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effectLst/>
              </a:rPr>
              <a:t>График вступительных экзаменов                                              (</a:t>
            </a:r>
            <a:r>
              <a:rPr lang="ru-RU" sz="2800" b="1" dirty="0" smtClean="0">
                <a:ln/>
              </a:rPr>
              <a:t>основное здание), ул. Ленина, 16</a:t>
            </a:r>
            <a:endParaRPr lang="ru-RU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15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07767"/>
              </p:ext>
            </p:extLst>
          </p:nvPr>
        </p:nvGraphicFramePr>
        <p:xfrm>
          <a:off x="825123" y="1358409"/>
          <a:ext cx="10435590" cy="47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314450"/>
                <a:gridCol w="1531620"/>
                <a:gridCol w="1291590"/>
                <a:gridCol w="1096712"/>
                <a:gridCol w="1429318"/>
                <a:gridCol w="1131570"/>
                <a:gridCol w="1405890"/>
              </a:tblGrid>
              <a:tr h="109827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Музыкальное отделение</a:t>
                      </a:r>
                    </a:p>
                    <a:p>
                      <a:pPr algn="ctr"/>
                      <a:r>
                        <a:rPr lang="ru-RU" sz="1600" i="0" u="none" dirty="0" smtClean="0"/>
                        <a:t>Возраст с 6-14 лет</a:t>
                      </a:r>
                    </a:p>
                    <a:p>
                      <a:pPr algn="ctr"/>
                      <a:r>
                        <a:rPr lang="ru-RU" sz="1600" i="0" u="none" dirty="0" smtClean="0"/>
                        <a:t>Возраст 18+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Хореографическое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отделение </a:t>
                      </a:r>
                    </a:p>
                    <a:p>
                      <a:pPr algn="ctr"/>
                      <a:r>
                        <a:rPr lang="ru-RU" sz="1600" dirty="0" smtClean="0"/>
                        <a:t>Возраст с 6-9</a:t>
                      </a:r>
                      <a:r>
                        <a:rPr lang="ru-RU" sz="1600" baseline="0" dirty="0" smtClean="0"/>
                        <a:t>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Художественное отделение </a:t>
                      </a:r>
                    </a:p>
                    <a:p>
                      <a:pPr algn="ctr"/>
                      <a:r>
                        <a:rPr lang="ru-RU" sz="1600" dirty="0" smtClean="0"/>
                        <a:t>Возраст с 6-13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Цирковое </a:t>
                      </a:r>
                    </a:p>
                    <a:p>
                      <a:pPr algn="ctr"/>
                      <a:r>
                        <a:rPr lang="ru-RU" dirty="0" smtClean="0"/>
                        <a:t>отделение                       </a:t>
                      </a:r>
                      <a:r>
                        <a:rPr lang="ru-RU" sz="1600" dirty="0" smtClean="0"/>
                        <a:t>Возраст с 6-9 лет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3 июня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4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12.00-14.00</a:t>
                      </a:r>
                    </a:p>
                    <a:p>
                      <a:r>
                        <a:rPr lang="ru-RU" dirty="0" smtClean="0"/>
                        <a:t>17.00-19.00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343">
                <a:tc>
                  <a:txBody>
                    <a:bodyPr/>
                    <a:lstStyle/>
                    <a:p>
                      <a:r>
                        <a:rPr lang="ru-RU" dirty="0" smtClean="0"/>
                        <a:t>26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11.00-14.00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96">
                <a:tc>
                  <a:txBody>
                    <a:bodyPr/>
                    <a:lstStyle/>
                    <a:p>
                      <a:r>
                        <a:rPr lang="ru-RU" dirty="0" smtClean="0"/>
                        <a:t>27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789">
                <a:tc>
                  <a:txBody>
                    <a:bodyPr/>
                    <a:lstStyle/>
                    <a:p>
                      <a:r>
                        <a:rPr lang="ru-RU" dirty="0" smtClean="0"/>
                        <a:t>28 августа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11.00-14.00</a:t>
                      </a:r>
                    </a:p>
                    <a:p>
                      <a:r>
                        <a:rPr lang="ru-RU" dirty="0" smtClean="0"/>
                        <a:t>16.00-19.00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08710" y="404303"/>
            <a:ext cx="97383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effectLst/>
              </a:rPr>
              <a:t>График вступительных экзаменов                                              (</a:t>
            </a:r>
            <a:r>
              <a:rPr lang="ru-RU" sz="2800" b="1" dirty="0" smtClean="0">
                <a:ln/>
              </a:rPr>
              <a:t>второе здание), </a:t>
            </a:r>
            <a:r>
              <a:rPr lang="en-US" sz="2800" b="1" dirty="0" smtClean="0">
                <a:ln/>
              </a:rPr>
              <a:t>I </a:t>
            </a:r>
            <a:r>
              <a:rPr lang="ru-RU" sz="2800" b="1" dirty="0" smtClean="0">
                <a:ln/>
              </a:rPr>
              <a:t>квартал, 5</a:t>
            </a:r>
            <a:endParaRPr lang="ru-RU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3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9" t="20729" r="3703" b="19771"/>
          <a:stretch/>
        </p:blipFill>
        <p:spPr>
          <a:xfrm>
            <a:off x="3646170" y="102870"/>
            <a:ext cx="4880610" cy="1771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0" y="1657951"/>
            <a:ext cx="4996347" cy="2810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86" y="1624395"/>
            <a:ext cx="5003388" cy="2814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706" y="4525205"/>
            <a:ext cx="10782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/>
              <a:t>Всем, кто твердо решил, что </a:t>
            </a:r>
            <a:r>
              <a:rPr lang="ru-RU" b="1" dirty="0" smtClean="0"/>
              <a:t>с </a:t>
            </a:r>
            <a:r>
              <a:rPr lang="ru-RU" b="1" dirty="0"/>
              <a:t>1 сентября </a:t>
            </a:r>
            <a:r>
              <a:rPr lang="ru-RU" b="1" dirty="0" smtClean="0"/>
              <a:t>хочет быть </a:t>
            </a:r>
            <a:r>
              <a:rPr lang="ru-RU" b="1" dirty="0"/>
              <a:t>зачисленным в ряды </a:t>
            </a:r>
            <a:r>
              <a:rPr lang="ru-RU" b="1" dirty="0" smtClean="0"/>
              <a:t>обучающихся                                       МБУ </a:t>
            </a:r>
            <a:r>
              <a:rPr lang="ru-RU" b="1" dirty="0"/>
              <a:t>ДО «</a:t>
            </a:r>
            <a:r>
              <a:rPr lang="ru-RU" b="1" dirty="0" smtClean="0"/>
              <a:t>ДШИ», </a:t>
            </a:r>
            <a:r>
              <a:rPr lang="ru-RU" b="1" dirty="0"/>
              <a:t>остается одно — успешно сдать экзамены!</a:t>
            </a:r>
          </a:p>
          <a:p>
            <a:pPr algn="ctr" fontAlgn="base"/>
            <a:r>
              <a:rPr lang="ru-RU" sz="1600" b="1" dirty="0"/>
              <a:t>Напомним, что </a:t>
            </a:r>
            <a:r>
              <a:rPr lang="ru-RU" sz="1600" b="1" dirty="0" smtClean="0"/>
              <a:t>с </a:t>
            </a:r>
            <a:r>
              <a:rPr lang="ru-RU" sz="1600" b="1" dirty="0"/>
              <a:t>15 апреля  начинается прием </a:t>
            </a:r>
            <a:r>
              <a:rPr lang="ru-RU" sz="1600" b="1" dirty="0" smtClean="0"/>
              <a:t>заявлений </a:t>
            </a:r>
            <a:r>
              <a:rPr lang="ru-RU" sz="1600" b="1" dirty="0"/>
              <a:t>на обучение </a:t>
            </a:r>
            <a:r>
              <a:rPr lang="ru-RU" sz="1600" b="1" dirty="0" smtClean="0"/>
              <a:t>в «ДШИ», и продлится – </a:t>
            </a:r>
            <a:r>
              <a:rPr lang="ru-RU" sz="1600" b="1" dirty="0"/>
              <a:t>до 31 </a:t>
            </a:r>
            <a:r>
              <a:rPr lang="ru-RU" sz="1600" b="1" dirty="0" smtClean="0"/>
              <a:t>мая</a:t>
            </a:r>
            <a:r>
              <a:rPr lang="ru-RU" sz="1600" b="1" dirty="0"/>
              <a:t>.</a:t>
            </a:r>
            <a:r>
              <a:rPr lang="ru-RU" sz="1600" b="1" dirty="0" smtClean="0"/>
              <a:t> </a:t>
            </a:r>
          </a:p>
          <a:p>
            <a:pPr algn="ctr" fontAlgn="base"/>
            <a:r>
              <a:rPr lang="ru-RU" sz="1600" b="1" dirty="0" smtClean="0"/>
              <a:t>График </a:t>
            </a:r>
            <a:r>
              <a:rPr lang="ru-RU" sz="1600" b="1" dirty="0"/>
              <a:t>приема документов поступающих в ДШИ: </a:t>
            </a:r>
            <a:endParaRPr lang="ru-RU" sz="1600" b="1" dirty="0" smtClean="0"/>
          </a:p>
          <a:p>
            <a:pPr algn="ctr" fontAlgn="base"/>
            <a:r>
              <a:rPr lang="ru-RU" sz="1600" b="1" dirty="0" smtClean="0"/>
              <a:t>ежедневно </a:t>
            </a:r>
            <a:r>
              <a:rPr lang="ru-RU" sz="1600" b="1" dirty="0"/>
              <a:t>с 8.00-17.00. перерыв с 12.00-13.00 по адресу г. Богданович, ул. </a:t>
            </a:r>
            <a:r>
              <a:rPr lang="ru-RU" sz="1600" b="1" dirty="0" smtClean="0"/>
              <a:t>Ленина,16</a:t>
            </a:r>
            <a:endParaRPr lang="ru-RU" b="1" dirty="0"/>
          </a:p>
          <a:p>
            <a:pPr algn="ctr"/>
            <a:r>
              <a:rPr lang="ru-RU" b="1" dirty="0"/>
              <a:t>Добро пожаловать в </a:t>
            </a:r>
            <a:r>
              <a:rPr lang="ru-RU" b="1" dirty="0" smtClean="0"/>
              <a:t>«Детскую </a:t>
            </a:r>
            <a:r>
              <a:rPr lang="ru-RU" b="1" dirty="0"/>
              <a:t>школу </a:t>
            </a:r>
            <a:r>
              <a:rPr lang="ru-RU" b="1" dirty="0" smtClean="0"/>
              <a:t>искусств»!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64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1474</TotalTime>
  <Words>846</Words>
  <Application>Microsoft Office PowerPoint</Application>
  <PresentationFormat>Произвольный</PresentationFormat>
  <Paragraphs>190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Детская  школа искусств</vt:lpstr>
      <vt:lpstr>Слайд 2</vt:lpstr>
      <vt:lpstr>Слайд 3</vt:lpstr>
      <vt:lpstr>Слайд 4</vt:lpstr>
      <vt:lpstr>Слайд 5</vt:lpstr>
      <vt:lpstr>Порядок приема обучающихся в «ДШИ»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Сухоложская школа искусств</dc:title>
  <dc:creator>User</dc:creator>
  <cp:lastModifiedBy>Преподаватель</cp:lastModifiedBy>
  <cp:revision>107</cp:revision>
  <dcterms:created xsi:type="dcterms:W3CDTF">2017-04-16T07:47:01Z</dcterms:created>
  <dcterms:modified xsi:type="dcterms:W3CDTF">2024-04-05T04:21:00Z</dcterms:modified>
</cp:coreProperties>
</file>