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917" r:id="rId2"/>
  </p:sldMasterIdLst>
  <p:sldIdLst>
    <p:sldId id="265" r:id="rId3"/>
    <p:sldId id="272" r:id="rId4"/>
    <p:sldId id="274" r:id="rId5"/>
    <p:sldId id="324" r:id="rId6"/>
    <p:sldId id="323" r:id="rId7"/>
    <p:sldId id="266" r:id="rId8"/>
    <p:sldId id="302" r:id="rId9"/>
    <p:sldId id="306" r:id="rId10"/>
    <p:sldId id="268" r:id="rId11"/>
    <p:sldId id="303" r:id="rId12"/>
    <p:sldId id="279" r:id="rId13"/>
    <p:sldId id="281" r:id="rId14"/>
    <p:sldId id="285" r:id="rId15"/>
    <p:sldId id="280" r:id="rId16"/>
    <p:sldId id="277" r:id="rId17"/>
    <p:sldId id="291" r:id="rId18"/>
    <p:sldId id="293" r:id="rId19"/>
    <p:sldId id="328" r:id="rId20"/>
    <p:sldId id="286" r:id="rId21"/>
    <p:sldId id="287" r:id="rId22"/>
    <p:sldId id="297" r:id="rId23"/>
    <p:sldId id="300" r:id="rId24"/>
    <p:sldId id="309" r:id="rId25"/>
    <p:sldId id="308" r:id="rId26"/>
    <p:sldId id="315" r:id="rId2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00FF"/>
    <a:srgbClr val="CC33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4" autoAdjust="0"/>
    <p:restoredTop sz="95854" autoAdjust="0"/>
  </p:normalViewPr>
  <p:slideViewPr>
    <p:cSldViewPr>
      <p:cViewPr varScale="1">
        <p:scale>
          <a:sx n="66" d="100"/>
          <a:sy n="66" d="100"/>
        </p:scale>
        <p:origin x="-95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Нажмите кнопку, чтобы изменить стиль основного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Нажмите кнопку, чтобы изменить стиль основного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5DD7B-87B1-4479-A6AC-2FD8F3AED25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41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C4A37-E1BF-4EB6-8B82-526F7C49A6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85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C12B3-B002-4161-886E-ECA129C6D51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988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335463" y="1169988"/>
            <a:ext cx="4814887" cy="4994275"/>
            <a:chOff x="4334933" y="1169931"/>
            <a:chExt cx="4814835" cy="4993802"/>
          </a:xfrm>
        </p:grpSpPr>
        <p:cxnSp>
          <p:nvCxnSpPr>
            <p:cNvPr id="5" name="Straight Connector 16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72014-2670-47FF-9D9B-E36741AE8A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24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F01B4-FF1D-406E-B249-52D796FE9C8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151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D1BE7-E9B0-4FC9-929E-3F6763A1FE8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362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9FBF16E-8D32-4688-88FD-18A7644EEC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293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B893E-C669-44C1-80A1-ECC9D39B2F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397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FCD1A-0CB2-4AB5-A12C-DB11C93DBD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186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73743-EFA7-4298-ABC6-21DAE792CD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787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3E579-69EA-4C1B-A60C-3CBD920D78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0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1B308E-5983-49FF-BA06-A6D689FF3F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771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D6F6318-E8DB-40BD-9CB7-445F7CFE97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97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80668ED-47A8-4300-818B-8C6271A086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900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9254C-C442-4013-AD40-A6ED6BD475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784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80F122A-84D5-4E40-B908-EF8214DC784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161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92BD0-124C-432A-BF34-CF3EA0AB81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517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2ACCB7D-EB4A-492D-95CE-37E9949BB4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023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EB5D9CF-FABA-4E78-982C-B7B96D8B84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304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E102C-640E-430E-9A8F-635B2ADD18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207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1F109-ECC4-499E-8E8F-E601BB04AD9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56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3DB96-5DA9-41B6-B4B0-62C498A825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80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0DCE9-90B6-40DF-9BD2-E566011B91B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63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19B7B-53B8-4445-B30A-882B431755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90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9ED3A-8187-47D7-A348-5BC3642B4EA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2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5C3E8-A6F2-494F-83B5-421FCE3852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11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6B9DB-AB4B-4C01-BEAF-2BD74503687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9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E97FA-B78D-4851-A04A-AB75821290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4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entury Gothic" pitchFamily="34" charset="0"/>
              </a:defRPr>
            </a:lvl1pPr>
          </a:lstStyle>
          <a:p>
            <a:fld id="{CD70FCBE-FD37-4A85-BEE9-3F97DA17E05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800">
                <a:solidFill>
                  <a:srgbClr val="0A304A"/>
                </a:solidFill>
                <a:latin typeface="Century Gothic" pitchFamily="34" charset="0"/>
              </a:defRPr>
            </a:lvl1pPr>
          </a:lstStyle>
          <a:p>
            <a:fld id="{9FE3842C-0FDD-435A-B8B7-5CB297A3838E}" type="slidenum">
              <a:rPr lang="ru-RU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6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7" r:id="rId12"/>
    <p:sldLayoutId id="2147483991" r:id="rId13"/>
    <p:sldLayoutId id="2147483998" r:id="rId14"/>
    <p:sldLayoutId id="2147483992" r:id="rId15"/>
    <p:sldLayoutId id="2147483993" r:id="rId16"/>
    <p:sldLayoutId id="2147483994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1%80%D0%BE%D0%B8%D1%86%D0%B5-%D0%A1%D0%B5%D1%80%D0%B3%D0%B8%D0%B5%D0%B2%D0%B0_%D0%BB%D0%B0%D0%B2%D1%80%D0%B0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ru.wikipedia.org/wiki/%D0%9C%D0%BE%D1%89%D0%B8" TargetMode="External"/><Relationship Id="rId5" Type="http://schemas.openxmlformats.org/officeDocument/2006/relationships/hyperlink" Target="https://ru.wikipedia.org/wiki/%D0%A0%D0%B0%D0%BA%D0%B0" TargetMode="External"/><Relationship Id="rId4" Type="http://schemas.openxmlformats.org/officeDocument/2006/relationships/hyperlink" Target="https://ru.wikipedia.org/wiki/%D0%A1%D0%B5%D1%80%D0%B3%D0%B8%D0%B9_%D0%A0%D0%B0%D0%B4%D0%BE%D0%BD%D0%B5%D0%B6%D1%81%D0%BA%D0%B8%D0%B9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ru.wikipedia.org/wiki/%D0%A1%D0%BE%D0%B1%D0%BE%D1%80_%D0%A1%D0%BF%D0%B0%D1%81%D0%B0_%D0%BD%D0%B0_%D0%91%D0%BE%D1%80%D1%83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ru.wikipedia.org/wiki/%D0%A3%D1%81%D0%BF%D0%B5%D0%BD%D1%81%D0%BA%D0%B8%D0%B9_%D1%81%D0%BE%D0%B1%D0%BE%D1%80_(%D0%9C%D0%BE%D1%81%D0%BA%D0%B2%D0%B0)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ru.wikipedia.org/wiki/%D0%9C%D0%BE%D1%81%D0%BA%D0%BE%D0%B2%D1%81%D0%BA%D0%B8%D0%B9_%D0%9A%D1%80%D0%B5%D0%BC%D0%BB%D1%8C" TargetMode="External"/><Relationship Id="rId5" Type="http://schemas.openxmlformats.org/officeDocument/2006/relationships/hyperlink" Target="http://ru.wikipedia.org/wiki/%D0%9A%D0%BE%D0%BB%D0%BE%D0%BA%D0%BE%D0%BB%D1%8C%D0%BD%D1%8F_%D0%98%D0%B2%D0%B0%D0%BD%D0%B0_%D0%92%D0%B5%D0%BB%D0%B8%D0%BA%D0%BE%D0%B3%D0%BE" TargetMode="External"/><Relationship Id="rId4" Type="http://schemas.openxmlformats.org/officeDocument/2006/relationships/hyperlink" Target="http://ru.wikipedia.org/wiki/%D0%90%D1%80%D1%85%D0%B0%D0%BD%D0%B3%D0%B5%D0%BB%D1%8C%D1%81%D0%BA%D0%B8%D0%B9_%D1%81%D0%BE%D0%B1%D0%BE%D1%80_(%D0%9C%D0%BE%D1%81%D0%BA%D0%B2%D0%B0)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5" descr="information_items_285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WordArt 17"/>
          <p:cNvSpPr>
            <a:spLocks noChangeArrowheads="1" noChangeShapeType="1" noTextEdit="1"/>
          </p:cNvSpPr>
          <p:nvPr/>
        </p:nvSpPr>
        <p:spPr bwMode="auto">
          <a:xfrm>
            <a:off x="-252413" y="4508500"/>
            <a:ext cx="7200901" cy="25923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5661025"/>
            <a:ext cx="8569325" cy="1008063"/>
          </a:xfrm>
        </p:spPr>
        <p:txBody>
          <a:bodyPr anchor="t"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>
                <a:solidFill>
                  <a:schemeClr val="hlink"/>
                </a:solidFill>
                <a:latin typeface="Georgia" pitchFamily="18" charset="0"/>
              </a:rPr>
              <a:t>Во второй половине 15 в. старые белокаменные стены Кремля обветшали и частично обрушились. Для его реконструкции </a:t>
            </a:r>
            <a:r>
              <a:rPr lang="ru-RU" sz="1800" b="1" smtClean="0">
                <a:solidFill>
                  <a:srgbClr val="FF00FF"/>
                </a:solidFill>
                <a:latin typeface="Georgia" pitchFamily="18" charset="0"/>
              </a:rPr>
              <a:t>Иван </a:t>
            </a:r>
            <a:r>
              <a:rPr lang="en-US" sz="1800" b="1" smtClean="0">
                <a:solidFill>
                  <a:srgbClr val="FF00FF"/>
                </a:solidFill>
                <a:latin typeface="Georgia" pitchFamily="18" charset="0"/>
              </a:rPr>
              <a:t>III</a:t>
            </a:r>
            <a:r>
              <a:rPr lang="ru-RU" sz="1800" b="1" smtClean="0">
                <a:solidFill>
                  <a:schemeClr val="hlink"/>
                </a:solidFill>
                <a:latin typeface="Georgia" pitchFamily="18" charset="0"/>
              </a:rPr>
              <a:t> решил пригласить итальянских («фряжских») зодчих, как лучших в Европе того времени.</a:t>
            </a:r>
          </a:p>
        </p:txBody>
      </p:sp>
      <p:pic>
        <p:nvPicPr>
          <p:cNvPr id="16387" name="Picture 3" descr="istoriya-kremlya-v-moskve-kreml-pri-dmitrii-donsk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8353425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476375" y="5300663"/>
            <a:ext cx="6480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ru-RU" sz="1600" b="1" i="1">
                <a:solidFill>
                  <a:srgbClr val="66FF33"/>
                </a:solidFill>
                <a:latin typeface="Georgia" pitchFamily="18" charset="0"/>
              </a:rPr>
              <a:t>Московский Кремль при Иване </a:t>
            </a:r>
            <a:r>
              <a:rPr lang="en-US" sz="1600" b="1" i="1">
                <a:solidFill>
                  <a:srgbClr val="66FF33"/>
                </a:solidFill>
                <a:latin typeface="Georgia" pitchFamily="18" charset="0"/>
              </a:rPr>
              <a:t>III</a:t>
            </a:r>
            <a:r>
              <a:rPr lang="ru-RU" sz="1600" b="1" i="1">
                <a:solidFill>
                  <a:srgbClr val="66FF33"/>
                </a:solidFill>
                <a:latin typeface="Georgia" pitchFamily="18" charset="0"/>
              </a:rPr>
              <a:t>.  Худ. А. М. Васнецов. 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5867400" y="404813"/>
            <a:ext cx="2952750" cy="3168650"/>
          </a:xfrm>
        </p:spPr>
        <p:txBody>
          <a:bodyPr anchor="t"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>
                <a:solidFill>
                  <a:schemeClr val="hlink"/>
                </a:solidFill>
                <a:latin typeface="Georgia" pitchFamily="18" charset="0"/>
              </a:rPr>
              <a:t>Перестройка Кремля началась с возведения в 1475-79 г.г. нового </a:t>
            </a:r>
            <a:r>
              <a:rPr lang="ru-RU" sz="1800" b="1" smtClean="0">
                <a:solidFill>
                  <a:srgbClr val="FF00FF"/>
                </a:solidFill>
                <a:latin typeface="Georgia" pitchFamily="18" charset="0"/>
              </a:rPr>
              <a:t>Успенского собора</a:t>
            </a:r>
            <a:r>
              <a:rPr lang="ru-RU" sz="1800" b="1" smtClean="0">
                <a:solidFill>
                  <a:schemeClr val="hlink"/>
                </a:solidFill>
                <a:latin typeface="Georgia" pitchFamily="18" charset="0"/>
              </a:rPr>
              <a:t>, старый каменный Успенский собор уже не отвечал требованиям, предъявлявшимся к главному столичному храму. </a:t>
            </a:r>
          </a:p>
        </p:txBody>
      </p:sp>
      <p:pic>
        <p:nvPicPr>
          <p:cNvPr id="17411" name="Picture 4" descr="Uspenski__sob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9"/>
          <a:stretch>
            <a:fillRect/>
          </a:stretch>
        </p:blipFill>
        <p:spPr bwMode="auto">
          <a:xfrm>
            <a:off x="0" y="0"/>
            <a:ext cx="590867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179388" y="5805488"/>
            <a:ext cx="8713787" cy="9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ru-RU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Успенский собор</a:t>
            </a:r>
            <a:r>
              <a:rPr lang="ru-RU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, </a:t>
            </a:r>
            <a:r>
              <a:rPr lang="ru-RU" b="1" dirty="0">
                <a:solidFill>
                  <a:schemeClr val="hlink"/>
                </a:solidFill>
                <a:latin typeface="Georgia" panose="02040502050405020303" pitchFamily="18" charset="0"/>
              </a:rPr>
              <a:t>построенный итальянским архитектором </a:t>
            </a:r>
            <a:r>
              <a:rPr lang="ru-RU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Аристотелем Фьораванти</a:t>
            </a:r>
            <a:r>
              <a:rPr lang="ru-RU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chemeClr val="hlink"/>
                </a:solidFill>
                <a:latin typeface="Georgia" panose="02040502050405020303" pitchFamily="18" charset="0"/>
              </a:rPr>
              <a:t>в традициях владимирских мастеров из подмосковного белого известняка и кирпича, положил начало ансамблю Соборной площади.</a:t>
            </a:r>
            <a:r>
              <a:rPr lang="ru-RU" dirty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17413" name="Picture 7" descr="ivan-I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141663"/>
            <a:ext cx="316706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7164388" y="5300663"/>
            <a:ext cx="973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ru-RU" i="1">
                <a:solidFill>
                  <a:srgbClr val="66FF33"/>
                </a:solidFill>
              </a:rPr>
              <a:t>Иван </a:t>
            </a:r>
            <a:r>
              <a:rPr lang="en-US" i="1">
                <a:solidFill>
                  <a:srgbClr val="66FF33"/>
                </a:solidFill>
                <a:cs typeface="Arial" charset="0"/>
              </a:rPr>
              <a:t>III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uspenskij-sobor_k01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0"/>
            <a:ext cx="5564187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6"/>
          <p:cNvSpPr>
            <a:spLocks noGrp="1" noChangeArrowheads="1"/>
          </p:cNvSpPr>
          <p:nvPr>
            <p:ph idx="1"/>
          </p:nvPr>
        </p:nvSpPr>
        <p:spPr>
          <a:xfrm>
            <a:off x="179388" y="620713"/>
            <a:ext cx="3313112" cy="6019800"/>
          </a:xfrm>
          <a:extLst/>
        </p:spPr>
        <p:txBody>
          <a:bodyPr rtlCol="0" anchor="t">
            <a:normAutofit lnSpcReduction="10000"/>
          </a:bodyPr>
          <a:lstStyle/>
          <a:p>
            <a:pPr algn="ctr"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solidFill>
                  <a:srgbClr val="FF00FF"/>
                </a:solidFill>
                <a:latin typeface="Georgia" panose="02040502050405020303" pitchFamily="18" charset="0"/>
              </a:rPr>
              <a:t>   </a:t>
            </a:r>
            <a:r>
              <a:rPr lang="ru-RU" sz="1800" b="1" dirty="0" smtClean="0">
                <a:solidFill>
                  <a:srgbClr val="FF00FF"/>
                </a:solidFill>
                <a:latin typeface="Georgia" panose="02040502050405020303" pitchFamily="18" charset="0"/>
              </a:rPr>
              <a:t>Успенский собор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 </a:t>
            </a:r>
          </a:p>
          <a:p>
            <a:pPr algn="ctr"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800" b="1" dirty="0" smtClean="0">
                <a:solidFill>
                  <a:schemeClr val="hlink"/>
                </a:solidFill>
                <a:latin typeface="Georgia" panose="02040502050405020303" pitchFamily="18" charset="0"/>
              </a:rPr>
              <a:t>– первый на Руси храм зального типа с крестовыми сводами.  </a:t>
            </a:r>
            <a:r>
              <a:rPr lang="ru-RU" b="1" i="1" dirty="0" smtClean="0">
                <a:solidFill>
                  <a:schemeClr val="hlink"/>
                </a:solidFill>
                <a:latin typeface="Georgia" panose="02040502050405020303" pitchFamily="18" charset="0"/>
              </a:rPr>
              <a:t> </a:t>
            </a:r>
            <a:r>
              <a:rPr lang="ru-RU" i="1" dirty="0" smtClean="0">
                <a:solidFill>
                  <a:schemeClr val="hlink"/>
                </a:solidFill>
                <a:latin typeface="Georgia" panose="02040502050405020303" pitchFamily="18" charset="0"/>
              </a:rPr>
              <a:t> </a:t>
            </a:r>
          </a:p>
          <a:p>
            <a:pPr algn="ctr"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600" b="1" dirty="0" smtClean="0">
                <a:solidFill>
                  <a:schemeClr val="hlink"/>
                </a:solidFill>
                <a:latin typeface="Georgia" panose="02040502050405020303" pitchFamily="18" charset="0"/>
              </a:rPr>
              <a:t>В плане – это   </a:t>
            </a:r>
          </a:p>
          <a:p>
            <a:pPr algn="ctr"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600" b="1" dirty="0" err="1" smtClean="0">
                <a:solidFill>
                  <a:schemeClr val="hlink"/>
                </a:solidFill>
                <a:latin typeface="Georgia" panose="02040502050405020303" pitchFamily="18" charset="0"/>
              </a:rPr>
              <a:t>шестистолпный</a:t>
            </a:r>
            <a:r>
              <a:rPr lang="ru-RU" sz="1600" b="1" dirty="0" smtClean="0">
                <a:solidFill>
                  <a:schemeClr val="hlink"/>
                </a:solidFill>
                <a:latin typeface="Georgia" panose="02040502050405020303" pitchFamily="18" charset="0"/>
              </a:rPr>
              <a:t> пятиглавый собор.  Здание удалось построить так, что в нём преобладает ощущение цельности внутреннего пространства, которое не нарушают широко расставленные стройные круглые столбы. Это ощущение хорошо было передано словами летописца: </a:t>
            </a:r>
            <a:r>
              <a:rPr lang="ru-RU" sz="1600" b="1" i="1" dirty="0" smtClean="0">
                <a:solidFill>
                  <a:schemeClr val="hlink"/>
                </a:solidFill>
                <a:latin typeface="Georgia" panose="02040502050405020303" pitchFamily="18" charset="0"/>
              </a:rPr>
              <a:t>«</a:t>
            </a:r>
            <a:r>
              <a:rPr lang="ru-RU" sz="1600" b="1" i="1" dirty="0" err="1" smtClean="0">
                <a:solidFill>
                  <a:schemeClr val="hlink"/>
                </a:solidFill>
                <a:latin typeface="Georgia" panose="02040502050405020303" pitchFamily="18" charset="0"/>
              </a:rPr>
              <a:t>Бысть</a:t>
            </a:r>
            <a:r>
              <a:rPr lang="ru-RU" sz="1600" b="1" i="1" dirty="0" smtClean="0">
                <a:solidFill>
                  <a:schemeClr val="hlink"/>
                </a:solidFill>
                <a:latin typeface="Georgia" panose="02040502050405020303" pitchFamily="18" charset="0"/>
              </a:rPr>
              <a:t> же та церковь </a:t>
            </a:r>
            <a:r>
              <a:rPr lang="ru-RU" sz="1600" b="1" i="1" dirty="0" err="1" smtClean="0">
                <a:solidFill>
                  <a:schemeClr val="hlink"/>
                </a:solidFill>
                <a:latin typeface="Georgia" panose="02040502050405020303" pitchFamily="18" charset="0"/>
              </a:rPr>
              <a:t>чюдна</a:t>
            </a:r>
            <a:r>
              <a:rPr lang="ru-RU" sz="1600" b="1" i="1" dirty="0" smtClean="0">
                <a:solidFill>
                  <a:schemeClr val="hlink"/>
                </a:solidFill>
                <a:latin typeface="Georgia" panose="02040502050405020303" pitchFamily="18" charset="0"/>
              </a:rPr>
              <a:t> </a:t>
            </a:r>
            <a:r>
              <a:rPr lang="ru-RU" sz="1600" b="1" i="1" dirty="0" err="1" smtClean="0">
                <a:solidFill>
                  <a:schemeClr val="hlink"/>
                </a:solidFill>
                <a:latin typeface="Georgia" panose="02040502050405020303" pitchFamily="18" charset="0"/>
              </a:rPr>
              <a:t>велми</a:t>
            </a:r>
            <a:r>
              <a:rPr lang="ru-RU" sz="1600" b="1" i="1" dirty="0" smtClean="0">
                <a:solidFill>
                  <a:schemeClr val="hlink"/>
                </a:solidFill>
                <a:latin typeface="Georgia" panose="02040502050405020303" pitchFamily="18" charset="0"/>
              </a:rPr>
              <a:t> величеством, и высотою, и светлостью, и </a:t>
            </a:r>
            <a:r>
              <a:rPr lang="ru-RU" sz="1600" b="1" i="1" dirty="0" err="1" smtClean="0">
                <a:solidFill>
                  <a:schemeClr val="hlink"/>
                </a:solidFill>
                <a:latin typeface="Georgia" panose="02040502050405020303" pitchFamily="18" charset="0"/>
              </a:rPr>
              <a:t>звоностию</a:t>
            </a:r>
            <a:r>
              <a:rPr lang="ru-RU" sz="1600" b="1" i="1" dirty="0" smtClean="0">
                <a:solidFill>
                  <a:schemeClr val="hlink"/>
                </a:solidFill>
                <a:latin typeface="Georgia" panose="02040502050405020303" pitchFamily="18" charset="0"/>
              </a:rPr>
              <a:t> и пространством, такова же </a:t>
            </a:r>
            <a:r>
              <a:rPr lang="ru-RU" sz="1600" b="1" i="1" dirty="0" err="1" smtClean="0">
                <a:solidFill>
                  <a:schemeClr val="hlink"/>
                </a:solidFill>
                <a:latin typeface="Georgia" panose="02040502050405020303" pitchFamily="18" charset="0"/>
              </a:rPr>
              <a:t>преже</a:t>
            </a:r>
            <a:r>
              <a:rPr lang="ru-RU" sz="1600" b="1" i="1" dirty="0" smtClean="0">
                <a:solidFill>
                  <a:schemeClr val="hlink"/>
                </a:solidFill>
                <a:latin typeface="Georgia" panose="02040502050405020303" pitchFamily="18" charset="0"/>
              </a:rPr>
              <a:t> того не бывала в Руси, опричь </a:t>
            </a:r>
            <a:r>
              <a:rPr lang="ru-RU" sz="1600" b="1" i="1" dirty="0" err="1" smtClean="0">
                <a:solidFill>
                  <a:schemeClr val="hlink"/>
                </a:solidFill>
                <a:latin typeface="Georgia" panose="02040502050405020303" pitchFamily="18" charset="0"/>
              </a:rPr>
              <a:t>Владимирскиа</a:t>
            </a:r>
            <a:r>
              <a:rPr lang="ru-RU" sz="1600" b="1" i="1" dirty="0" smtClean="0">
                <a:solidFill>
                  <a:schemeClr val="hlink"/>
                </a:solidFill>
                <a:latin typeface="Georgia" panose="02040502050405020303" pitchFamily="18" charset="0"/>
              </a:rPr>
              <a:t> церкви».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photo_slide_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155289_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7238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9" descr="gallery_promo210070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4813"/>
            <a:ext cx="4500562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0" descr="gallery_promo210070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860800"/>
            <a:ext cx="450056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395288" y="4868863"/>
            <a:ext cx="8126412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ru-RU"/>
          </a:p>
        </p:txBody>
      </p:sp>
      <p:pic>
        <p:nvPicPr>
          <p:cNvPr id="21507" name="Picture 21" descr="uspenskiy_sobor_moskovskogo_kremlya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6021388"/>
            <a:ext cx="6048375" cy="836612"/>
          </a:xfrm>
        </p:spPr>
        <p:txBody>
          <a:bodyPr anchor="t"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1600" b="1" i="1" smtClean="0">
                <a:solidFill>
                  <a:srgbClr val="66FF33"/>
                </a:solidFill>
                <a:latin typeface="Georgia" pitchFamily="18" charset="0"/>
              </a:rPr>
              <a:t>    Поклонение волхвов. Фрагмент фрески кисти Дионисия. 1481</a:t>
            </a:r>
            <a:r>
              <a:rPr lang="ru-RU" i="1" smtClean="0">
                <a:solidFill>
                  <a:srgbClr val="66FF33"/>
                </a:solidFill>
              </a:rPr>
              <a:t> </a:t>
            </a:r>
          </a:p>
        </p:txBody>
      </p:sp>
      <p:pic>
        <p:nvPicPr>
          <p:cNvPr id="22531" name="Picture 5" descr="799936_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6948488" cy="565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6911975" y="282575"/>
            <a:ext cx="2232025" cy="598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sz="1600" b="1">
                <a:solidFill>
                  <a:schemeClr val="hlink"/>
                </a:solidFill>
                <a:latin typeface="Georgia" pitchFamily="18" charset="0"/>
              </a:rPr>
              <a:t>На северной стене собора сохранилась верхняя часть композиции «Поклонение волхвов» выдающегося русского художника- иконописца Дионисия. </a:t>
            </a:r>
          </a:p>
          <a:p>
            <a:pPr algn="ctr" eaLnBrk="1" hangingPunct="1"/>
            <a:r>
              <a:rPr lang="ru-RU" sz="1600" b="1">
                <a:solidFill>
                  <a:schemeClr val="hlink"/>
                </a:solidFill>
                <a:latin typeface="Georgia" pitchFamily="18" charset="0"/>
              </a:rPr>
              <a:t>Мастер искусно вписал многофигурную композицию в полукруг арки на стене. На южной стене сохранилась верхняя часть фрески «Рождество Иоанна Предтечи».</a:t>
            </a:r>
            <a:r>
              <a:rPr lang="ru-RU" b="1">
                <a:solidFill>
                  <a:schemeClr val="hlink"/>
                </a:solidFill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932363" y="1844675"/>
            <a:ext cx="4032250" cy="4797425"/>
          </a:xfrm>
        </p:spPr>
        <p:txBody>
          <a:bodyPr anchor="t"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>
                <a:solidFill>
                  <a:schemeClr val="hlink"/>
                </a:solidFill>
                <a:latin typeface="Georgia" pitchFamily="18" charset="0"/>
              </a:rPr>
              <a:t>Дионисий заслужил репутацию "мастера преизящного" и олицетворял московскую школу иконописи.</a:t>
            </a:r>
            <a:r>
              <a:rPr lang="ru-RU" sz="1600" i="1" smtClean="0"/>
              <a:t> </a:t>
            </a:r>
            <a:r>
              <a:rPr lang="ru-RU" sz="1600" b="1" smtClean="0">
                <a:solidFill>
                  <a:schemeClr val="hlink"/>
                </a:solidFill>
                <a:latin typeface="Georgia" pitchFamily="18" charset="0"/>
              </a:rPr>
              <a:t>Композиции его произведений отличались строгой торжественностью, краски были светлы, пропорции фигур изящно удлинены, головы, руки и ноги святых миниатюрны, а лики неизменно красивы. Однако, в них не следовало искать ни страстности Феофана Грека, ни глубины образов Андрея Рублёва. Яркая праздничность и парадность его произведений, изысканность их колорита отвечали требованиям времени: Московская Русь переживала период своего расцвета.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900" b="1" smtClean="0">
              <a:solidFill>
                <a:schemeClr val="hlink"/>
              </a:solidFill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900" b="1" smtClean="0">
              <a:solidFill>
                <a:schemeClr val="hlink"/>
              </a:solidFill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900" smtClean="0">
              <a:solidFill>
                <a:schemeClr val="hlink"/>
              </a:solidFill>
              <a:latin typeface="Georgia" pitchFamily="18" charset="0"/>
            </a:endParaRPr>
          </a:p>
        </p:txBody>
      </p:sp>
      <p:pic>
        <p:nvPicPr>
          <p:cNvPr id="23555" name="Picture 4" descr="lg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4932363" y="188913"/>
            <a:ext cx="3887787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sz="1600" b="1" i="1">
                <a:solidFill>
                  <a:srgbClr val="66FF33"/>
                </a:solidFill>
                <a:latin typeface="Georgia" pitchFamily="18" charset="0"/>
              </a:rPr>
              <a:t>Дионисий.</a:t>
            </a:r>
          </a:p>
          <a:p>
            <a:pPr algn="ctr" eaLnBrk="1" hangingPunct="1"/>
            <a:r>
              <a:rPr lang="ru-RU" sz="1600" b="1" i="1">
                <a:solidFill>
                  <a:srgbClr val="66FF33"/>
                </a:solidFill>
                <a:latin typeface="Georgia" pitchFamily="18" charset="0"/>
              </a:rPr>
              <a:t>Прп. Алексий, человек Божий. </a:t>
            </a:r>
          </a:p>
          <a:p>
            <a:pPr algn="ctr" eaLnBrk="1" hangingPunct="1"/>
            <a:r>
              <a:rPr lang="ru-RU" sz="1600" b="1" i="1">
                <a:solidFill>
                  <a:srgbClr val="66FF33"/>
                </a:solidFill>
                <a:latin typeface="Georgia" pitchFamily="18" charset="0"/>
              </a:rPr>
              <a:t>Фреска алтарной преграды Успенского собора Московского Кремля. Кон. XV в.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3" r="3731"/>
          <a:stretch>
            <a:fillRect/>
          </a:stretch>
        </p:blipFill>
        <p:spPr bwMode="auto">
          <a:xfrm>
            <a:off x="3787775" y="0"/>
            <a:ext cx="5341938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idx="1"/>
          </p:nvPr>
        </p:nvSpPr>
        <p:spPr>
          <a:xfrm>
            <a:off x="-7938" y="560388"/>
            <a:ext cx="3749676" cy="5040312"/>
          </a:xfrm>
        </p:spPr>
        <p:txBody>
          <a:bodyPr anchor="t"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>
                <a:solidFill>
                  <a:schemeClr val="hlink"/>
                </a:solidFill>
                <a:latin typeface="Georgia" pitchFamily="18" charset="0"/>
              </a:rPr>
              <a:t>   Стремясь усилить обороноспособность Московского княжества, князья приложили много усилий для укрепления монастырей, окружавших столицу. В Троице-Сергиевой Лавре в 1423 г. возводится Троицкий собор.</a:t>
            </a:r>
            <a:r>
              <a:rPr lang="ru-RU" sz="1600" smtClean="0">
                <a:solidFill>
                  <a:schemeClr val="hlink"/>
                </a:solidFill>
              </a:rPr>
              <a:t> </a:t>
            </a:r>
            <a:r>
              <a:rPr lang="ru-RU" sz="1600" b="1" smtClean="0">
                <a:solidFill>
                  <a:schemeClr val="hlink"/>
                </a:solidFill>
                <a:latin typeface="Georgia" pitchFamily="18" charset="0"/>
              </a:rPr>
              <a:t>Троицкий собор —  древнейшее из сохранившихся зданий </a:t>
            </a:r>
            <a:r>
              <a:rPr lang="ru-RU" sz="1600" b="1" smtClean="0">
                <a:solidFill>
                  <a:schemeClr val="hlink"/>
                </a:solidFill>
                <a:latin typeface="Georgia" pitchFamily="18" charset="0"/>
                <a:hlinkClick r:id="rId3" tooltip="Троице-Сергиева лавра"/>
              </a:rPr>
              <a:t>Троице-Сергиевой Лавры</a:t>
            </a:r>
            <a:r>
              <a:rPr lang="ru-RU" sz="1600" b="1" smtClean="0">
                <a:solidFill>
                  <a:schemeClr val="hlink"/>
                </a:solidFill>
                <a:latin typeface="Georgia" pitchFamily="18" charset="0"/>
              </a:rPr>
              <a:t>. Он был воздвигнут  «в честь и похвалу» основателю монастыря, преподобному </a:t>
            </a:r>
            <a:r>
              <a:rPr lang="ru-RU" sz="1600" b="1" smtClean="0">
                <a:solidFill>
                  <a:schemeClr val="hlink"/>
                </a:solidFill>
                <a:latin typeface="Georgia" pitchFamily="18" charset="0"/>
                <a:hlinkClick r:id="rId4" tooltip="Сергий Радонежский"/>
              </a:rPr>
              <a:t>Сергию Радонежскому</a:t>
            </a:r>
            <a:r>
              <a:rPr lang="ru-RU" sz="1600" b="1" smtClean="0">
                <a:solidFill>
                  <a:schemeClr val="hlink"/>
                </a:solidFill>
                <a:latin typeface="Georgia" pitchFamily="18" charset="0"/>
              </a:rPr>
              <a:t>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>
                <a:solidFill>
                  <a:schemeClr val="hlink"/>
                </a:solidFill>
                <a:latin typeface="Georgia" pitchFamily="18" charset="0"/>
              </a:rPr>
              <a:t>В Троицком соборе в серебряной </a:t>
            </a:r>
            <a:r>
              <a:rPr lang="ru-RU" sz="1600" b="1" smtClean="0">
                <a:solidFill>
                  <a:schemeClr val="hlink"/>
                </a:solidFill>
                <a:latin typeface="Georgia" pitchFamily="18" charset="0"/>
                <a:hlinkClick r:id="rId5" tooltip="Рака"/>
              </a:rPr>
              <a:t>раке</a:t>
            </a:r>
            <a:r>
              <a:rPr lang="ru-RU" sz="1600" b="1" smtClean="0">
                <a:solidFill>
                  <a:schemeClr val="hlink"/>
                </a:solidFill>
                <a:latin typeface="Georgia" pitchFamily="18" charset="0"/>
              </a:rPr>
              <a:t> покоятся святые </a:t>
            </a:r>
            <a:r>
              <a:rPr lang="ru-RU" sz="1600" b="1" smtClean="0">
                <a:solidFill>
                  <a:schemeClr val="hlink"/>
                </a:solidFill>
                <a:latin typeface="Georgia" pitchFamily="18" charset="0"/>
                <a:hlinkClick r:id="rId6" tooltip="Мощи"/>
              </a:rPr>
              <a:t>мощи</a:t>
            </a:r>
            <a:r>
              <a:rPr lang="ru-RU" sz="1600" b="1" smtClean="0">
                <a:solidFill>
                  <a:schemeClr val="hlink"/>
                </a:solidFill>
                <a:latin typeface="Georgia" pitchFamily="18" charset="0"/>
              </a:rPr>
              <a:t> преподобного Сергия — главная святыня обители.</a:t>
            </a:r>
          </a:p>
        </p:txBody>
      </p:sp>
      <p:sp>
        <p:nvSpPr>
          <p:cNvPr id="24580" name="Rectangle 11"/>
          <p:cNvSpPr>
            <a:spLocks noChangeArrowheads="1"/>
          </p:cNvSpPr>
          <p:nvPr/>
        </p:nvSpPr>
        <p:spPr bwMode="auto">
          <a:xfrm>
            <a:off x="468313" y="5661025"/>
            <a:ext cx="83137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b="1">
                <a:solidFill>
                  <a:srgbClr val="FF00FF"/>
                </a:solidFill>
                <a:latin typeface="Georgia" pitchFamily="18" charset="0"/>
              </a:rPr>
              <a:t>Троицкий собор</a:t>
            </a:r>
            <a:r>
              <a:rPr lang="ru-RU" b="1">
                <a:solidFill>
                  <a:schemeClr val="hlink"/>
                </a:solidFill>
                <a:latin typeface="Georgia" pitchFamily="18" charset="0"/>
              </a:rPr>
              <a:t> — главный соборный храм и древнейшее из сохранившихся сооружений Троицкого монастыря, первое каменное здание Лавры.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5589588"/>
            <a:ext cx="8856663" cy="1079500"/>
          </a:xfrm>
        </p:spPr>
        <p:txBody>
          <a:bodyPr anchor="t"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>
                <a:solidFill>
                  <a:schemeClr val="hlink"/>
                </a:solidFill>
                <a:latin typeface="Georgia" pitchFamily="18" charset="0"/>
              </a:rPr>
              <a:t>Это единственный иконостас начала XV в., сохранившийся в храме для которого и был предназначен.  Иконы и фрески Троицкого собора выполнены артелью мастеров под руководством </a:t>
            </a:r>
            <a:r>
              <a:rPr lang="ru-RU" sz="1600" b="1" smtClean="0">
                <a:solidFill>
                  <a:srgbClr val="FF00FF"/>
                </a:solidFill>
                <a:latin typeface="Georgia" pitchFamily="18" charset="0"/>
              </a:rPr>
              <a:t>Андрея Рублёва</a:t>
            </a:r>
            <a:r>
              <a:rPr lang="ru-RU" sz="1600" b="1" smtClean="0">
                <a:solidFill>
                  <a:schemeClr val="hlink"/>
                </a:solidFill>
                <a:latin typeface="Georgia" pitchFamily="18" charset="0"/>
              </a:rPr>
              <a:t> и </a:t>
            </a:r>
            <a:r>
              <a:rPr lang="ru-RU" sz="1600" b="1" smtClean="0">
                <a:solidFill>
                  <a:srgbClr val="FF00FF"/>
                </a:solidFill>
                <a:latin typeface="Georgia" pitchFamily="18" charset="0"/>
              </a:rPr>
              <a:t>Даниила Чёрного</a:t>
            </a:r>
            <a:r>
              <a:rPr lang="ru-RU" sz="1600" b="1" smtClean="0">
                <a:solidFill>
                  <a:schemeClr val="hlink"/>
                </a:solidFill>
                <a:latin typeface="Georgia" pitchFamily="18" charset="0"/>
              </a:rPr>
              <a:t> в </a:t>
            </a:r>
            <a:r>
              <a:rPr lang="ru-RU" sz="1600" b="1" smtClean="0">
                <a:solidFill>
                  <a:srgbClr val="66FF33"/>
                </a:solidFill>
                <a:latin typeface="Georgia" pitchFamily="18" charset="0"/>
              </a:rPr>
              <a:t>1425 - 1427 </a:t>
            </a:r>
            <a:r>
              <a:rPr lang="ru-RU" sz="1600" b="1" smtClean="0">
                <a:solidFill>
                  <a:schemeClr val="hlink"/>
                </a:solidFill>
                <a:latin typeface="Georgia" pitchFamily="18" charset="0"/>
              </a:rPr>
              <a:t>г.г.  Андрей Рублёв «с сотоварищи» написали иконы трёх рядов иконостаса.  </a:t>
            </a:r>
          </a:p>
        </p:txBody>
      </p:sp>
      <p:pic>
        <p:nvPicPr>
          <p:cNvPr id="25603" name="Picture 5" descr="DPP_0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7164387" cy="546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0" y="404813"/>
            <a:ext cx="1979613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sz="1600" b="1">
                <a:solidFill>
                  <a:schemeClr val="hlink"/>
                </a:solidFill>
                <a:latin typeface="Georgia" pitchFamily="18" charset="0"/>
              </a:rPr>
              <a:t>Иконостас Троицкого собора уникален. Он создавался в то время, когда в русской церковной традиции складывались</a:t>
            </a:r>
          </a:p>
          <a:p>
            <a:pPr algn="ctr" eaLnBrk="1" hangingPunct="1"/>
            <a:r>
              <a:rPr lang="ru-RU" sz="1600" b="1">
                <a:solidFill>
                  <a:schemeClr val="hlink"/>
                </a:solidFill>
                <a:latin typeface="Georgia" pitchFamily="18" charset="0"/>
              </a:rPr>
              <a:t>основы системно продуманной и зрительно цельной многоярусной композиции из икон как образ Града Небесного.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351838" cy="9080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FF"/>
                </a:solidFill>
                <a:latin typeface="Georgia" panose="02040502050405020303" pitchFamily="18" charset="0"/>
              </a:rPr>
              <a:t>Искусство Московского княжества 14 – 15 </a:t>
            </a:r>
            <a:r>
              <a:rPr lang="ru-RU" b="1" dirty="0" err="1" smtClean="0">
                <a:solidFill>
                  <a:srgbClr val="FF00FF"/>
                </a:solidFill>
                <a:latin typeface="Georgia" panose="02040502050405020303" pitchFamily="18" charset="0"/>
              </a:rPr>
              <a:t>в.в</a:t>
            </a:r>
            <a:r>
              <a:rPr lang="ru-RU" b="1" dirty="0" smtClean="0">
                <a:solidFill>
                  <a:srgbClr val="FF00FF"/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77813" y="5805488"/>
            <a:ext cx="8713787" cy="792162"/>
          </a:xfrm>
        </p:spPr>
        <p:txBody>
          <a:bodyPr anchor="t"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800" b="1" smtClean="0">
                <a:solidFill>
                  <a:schemeClr val="hlink"/>
                </a:solidFill>
                <a:latin typeface="Georgia" pitchFamily="18" charset="0"/>
              </a:rPr>
              <a:t>Архитектура Московского княжества во многом опиралась на традиции владимиро-суздальских мастеров, сюда же приглашали и иноземных зодчих. </a:t>
            </a:r>
            <a:endParaRPr lang="ru-RU" sz="1800" smtClean="0">
              <a:solidFill>
                <a:schemeClr val="hlink"/>
              </a:solidFill>
            </a:endParaRPr>
          </a:p>
        </p:txBody>
      </p:sp>
      <p:pic>
        <p:nvPicPr>
          <p:cNvPr id="8196" name="Picture 9" descr="74529219_V_Moskovskom_Kremle_v_nachale_XVI_ve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5811838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10"/>
          <p:cNvSpPr>
            <a:spLocks noChangeArrowheads="1"/>
          </p:cNvSpPr>
          <p:nvPr/>
        </p:nvSpPr>
        <p:spPr bwMode="auto">
          <a:xfrm>
            <a:off x="5846763" y="1460500"/>
            <a:ext cx="31527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b="1">
                <a:solidFill>
                  <a:schemeClr val="hlink"/>
                </a:solidFill>
                <a:latin typeface="Georgia" pitchFamily="18" charset="0"/>
              </a:rPr>
              <a:t>В</a:t>
            </a:r>
            <a:r>
              <a:rPr lang="en-US" b="1">
                <a:solidFill>
                  <a:schemeClr val="hlink"/>
                </a:solidFill>
                <a:latin typeface="Georgia" pitchFamily="18" charset="0"/>
              </a:rPr>
              <a:t> XIV</a:t>
            </a:r>
            <a:r>
              <a:rPr lang="ru-RU" b="1">
                <a:solidFill>
                  <a:schemeClr val="hlink"/>
                </a:solidFill>
                <a:latin typeface="Georgia" pitchFamily="18" charset="0"/>
              </a:rPr>
              <a:t> веке русские земли начинают объединяться вокруг Москвы. С течением времени она стала важнейшим экономическим и политическим центром Руси. Уже в 14 в. её властители принимают титул великих князей. С переходом в Москву митрополита она сделалась и церковным центром.</a:t>
            </a:r>
            <a:r>
              <a:rPr lang="ru-RU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5364163" y="333375"/>
            <a:ext cx="3529012" cy="6524625"/>
          </a:xfrm>
        </p:spPr>
        <p:txBody>
          <a:bodyPr anchor="t"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>
                <a:solidFill>
                  <a:schemeClr val="hlink"/>
                </a:solidFill>
                <a:latin typeface="Georgia" pitchFamily="18" charset="0"/>
              </a:rPr>
              <a:t>В качестве главной храмовой иконы была написана икона </a:t>
            </a:r>
            <a:r>
              <a:rPr lang="ru-RU" sz="2400" b="1" smtClean="0">
                <a:solidFill>
                  <a:srgbClr val="FF00FF"/>
                </a:solidFill>
                <a:latin typeface="Georgia" pitchFamily="18" charset="0"/>
              </a:rPr>
              <a:t>«Троица»</a:t>
            </a:r>
            <a:r>
              <a:rPr lang="ru-RU" sz="1800" b="1" smtClean="0">
                <a:solidFill>
                  <a:schemeClr val="hlink"/>
                </a:solidFill>
                <a:latin typeface="Georgia" pitchFamily="18" charset="0"/>
              </a:rPr>
              <a:t> — великое творение </a:t>
            </a:r>
            <a:r>
              <a:rPr lang="ru-RU" b="1" smtClean="0">
                <a:solidFill>
                  <a:srgbClr val="FF00FF"/>
                </a:solidFill>
                <a:latin typeface="Georgia" pitchFamily="18" charset="0"/>
              </a:rPr>
              <a:t>Андрея Рублёва</a:t>
            </a:r>
            <a:r>
              <a:rPr lang="ru-RU" sz="1800" b="1" smtClean="0">
                <a:solidFill>
                  <a:schemeClr val="hlink"/>
                </a:solidFill>
                <a:latin typeface="Georgia" pitchFamily="18" charset="0"/>
              </a:rPr>
              <a:t> и самое известное в мире произведение русской иконописи. Идея Триединого Бога воплощена в иконе с удивительным совершенством. Образ исполнен глубокого смысла, отражая суть подвижнического служения Преподобного Сергия: «</a:t>
            </a:r>
            <a:r>
              <a:rPr lang="ru-RU" sz="1800" b="1" i="1" smtClean="0">
                <a:solidFill>
                  <a:schemeClr val="hlink"/>
                </a:solidFill>
                <a:latin typeface="Georgia" pitchFamily="18" charset="0"/>
              </a:rPr>
              <a:t>дабы воззрением на Святую Троицу искоренялась ненавистная рознь мира сего</a:t>
            </a:r>
            <a:r>
              <a:rPr lang="ru-RU" sz="1800" b="1" smtClean="0">
                <a:solidFill>
                  <a:schemeClr val="hlink"/>
                </a:solidFill>
                <a:latin typeface="Georgia" pitchFamily="18" charset="0"/>
              </a:rPr>
              <a:t>».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>
                <a:solidFill>
                  <a:schemeClr val="hlink"/>
                </a:solidFill>
                <a:latin typeface="Georgia" pitchFamily="18" charset="0"/>
              </a:rPr>
              <a:t>   </a:t>
            </a:r>
            <a:r>
              <a:rPr lang="ru-RU" sz="1600" b="1" smtClean="0">
                <a:solidFill>
                  <a:schemeClr val="hlink"/>
                </a:solidFill>
                <a:latin typeface="Georgia" pitchFamily="18" charset="0"/>
              </a:rPr>
              <a:t>(С 1929 г. икона хранится в Государственной Третьяковской галерее; в иконостасе представлена копия).  </a:t>
            </a:r>
          </a:p>
        </p:txBody>
      </p:sp>
      <p:pic>
        <p:nvPicPr>
          <p:cNvPr id="26627" name="Picture 11" descr="120531-mus-shout%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43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179388" y="549275"/>
            <a:ext cx="3273425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b="1" dirty="0">
                <a:solidFill>
                  <a:schemeClr val="hlink"/>
                </a:solidFill>
                <a:latin typeface="Georgia" pitchFamily="18" charset="0"/>
              </a:rPr>
              <a:t>Рублёв в совершенной художественной форме воплощает символику нерушимого единства, мудрости и смирения. Композиционно ангелы вписаны в круг, краски их одеяний дополняют и перекликаются одна с другой. Мир, согласие, уважение — вот к чему призывал современников Андрей Рублёв. </a:t>
            </a:r>
            <a:r>
              <a:rPr lang="ru-RU" dirty="0">
                <a:latin typeface="Georgia" pitchFamily="18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b="1" dirty="0">
                <a:solidFill>
                  <a:schemeClr val="hlink"/>
                </a:solidFill>
                <a:latin typeface="Georgia" pitchFamily="18" charset="0"/>
              </a:rPr>
              <a:t>Художник сумел отойти от византийских образцов, нашёл восточнославянский идеал в живописи Древней Руси, интерпретируя его в соответствии с задачами религиозного искусства.</a:t>
            </a:r>
            <a:r>
              <a:rPr lang="ru-RU" dirty="0"/>
              <a:t> </a:t>
            </a:r>
          </a:p>
        </p:txBody>
      </p:sp>
      <p:pic>
        <p:nvPicPr>
          <p:cNvPr id="27651" name="Picture 6" descr="rublev_troit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0"/>
            <a:ext cx="5505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5373688"/>
            <a:ext cx="8569325" cy="1484312"/>
          </a:xfrm>
        </p:spPr>
        <p:txBody>
          <a:bodyPr anchor="t"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>
                <a:solidFill>
                  <a:schemeClr val="hlink"/>
                </a:solidFill>
                <a:latin typeface="Georgia" pitchFamily="18" charset="0"/>
              </a:rPr>
              <a:t>Сооружается новый белокаменный </a:t>
            </a:r>
            <a:r>
              <a:rPr lang="ru-RU" sz="1800" b="1" smtClean="0">
                <a:solidFill>
                  <a:srgbClr val="FF00FF"/>
                </a:solidFill>
                <a:latin typeface="Georgia" pitchFamily="18" charset="0"/>
              </a:rPr>
              <a:t>Благовещенский собор</a:t>
            </a:r>
            <a:r>
              <a:rPr lang="ru-RU" sz="1800" b="1" smtClean="0">
                <a:solidFill>
                  <a:schemeClr val="hlink"/>
                </a:solidFill>
                <a:latin typeface="Georgia" pitchFamily="18" charset="0"/>
              </a:rPr>
              <a:t> с подклетом (нижним этажом). У восточной стены его строится двухэтажное хранилище - Казённый двор, где хранилась государева казна.  Строительство храма продолжалось пять лет. В августе </a:t>
            </a:r>
            <a:r>
              <a:rPr lang="ru-RU" sz="1800" b="1" smtClean="0">
                <a:solidFill>
                  <a:srgbClr val="FF00FF"/>
                </a:solidFill>
                <a:latin typeface="Georgia" pitchFamily="18" charset="0"/>
              </a:rPr>
              <a:t>1489 г.</a:t>
            </a:r>
            <a:r>
              <a:rPr lang="ru-RU" sz="1800" b="1" smtClean="0">
                <a:solidFill>
                  <a:schemeClr val="hlink"/>
                </a:solidFill>
                <a:latin typeface="Georgia" pitchFamily="18" charset="0"/>
              </a:rPr>
              <a:t> москвичи смогли увидеть его во всей его красе.</a:t>
            </a:r>
            <a:r>
              <a:rPr lang="ru-RU" sz="1800" b="1" smtClean="0">
                <a:latin typeface="Georgia" pitchFamily="18" charset="0"/>
              </a:rPr>
              <a:t>  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6156325" y="476250"/>
            <a:ext cx="273685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b="1">
                <a:solidFill>
                  <a:schemeClr val="hlink"/>
                </a:solidFill>
                <a:latin typeface="Georgia" pitchFamily="18" charset="0"/>
              </a:rPr>
              <a:t>В конце 15 века, когда шла перестройка Кремля, многие строения возводились иностранными архитекторами. Однако, великий князь Иван III  поручил построить свою домовую церковь зодчим города Пскова.</a:t>
            </a:r>
          </a:p>
        </p:txBody>
      </p:sp>
      <p:pic>
        <p:nvPicPr>
          <p:cNvPr id="28676" name="Picture 7" descr="%D0%9C%D0%BE%D1%81%D0%BA%D0%BE%D0%B2%D1%81%D0%BA%D0%B8%D0%B9_%D0%9A%D1%80%D0%B5%D0%BC%D0%BB%D1%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43"/>
          <a:stretch>
            <a:fillRect/>
          </a:stretch>
        </p:blipFill>
        <p:spPr bwMode="auto">
          <a:xfrm>
            <a:off x="0" y="0"/>
            <a:ext cx="6011863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219075" y="4797425"/>
            <a:ext cx="8642350" cy="1693863"/>
          </a:xfrm>
        </p:spPr>
        <p:txBody>
          <a:bodyPr anchor="t"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>
                <a:solidFill>
                  <a:schemeClr val="hlink"/>
                </a:solidFill>
                <a:latin typeface="Georgia" pitchFamily="18" charset="0"/>
              </a:rPr>
              <a:t>Знаменитые росписи </a:t>
            </a:r>
            <a:r>
              <a:rPr lang="ru-RU" sz="1800" b="1" smtClean="0">
                <a:solidFill>
                  <a:srgbClr val="FF00FF"/>
                </a:solidFill>
                <a:latin typeface="Georgia" pitchFamily="18" charset="0"/>
              </a:rPr>
              <a:t>Благовещенского собора</a:t>
            </a:r>
            <a:r>
              <a:rPr lang="ru-RU" sz="1800" b="1" smtClean="0">
                <a:solidFill>
                  <a:schemeClr val="hlink"/>
                </a:solidFill>
                <a:latin typeface="Georgia" pitchFamily="18" charset="0"/>
              </a:rPr>
              <a:t> упоминаются ещё в начале 15 в. Выполнены они были в 1405 г. известными мастерами </a:t>
            </a:r>
            <a:r>
              <a:rPr lang="ru-RU" sz="1800" b="1" i="1" u="sng" smtClean="0">
                <a:solidFill>
                  <a:schemeClr val="hlink"/>
                </a:solidFill>
                <a:latin typeface="Georgia" pitchFamily="18" charset="0"/>
              </a:rPr>
              <a:t>Феофаном Греком, Андреем Рублёвым и Прохором из Городца</a:t>
            </a:r>
            <a:r>
              <a:rPr lang="ru-RU" sz="1800" b="1" i="1" smtClean="0">
                <a:solidFill>
                  <a:schemeClr val="hlink"/>
                </a:solidFill>
                <a:latin typeface="Georgia" pitchFamily="18" charset="0"/>
              </a:rPr>
              <a:t>.</a:t>
            </a:r>
            <a:r>
              <a:rPr lang="ru-RU" sz="1800" b="1" smtClean="0">
                <a:solidFill>
                  <a:schemeClr val="hlink"/>
                </a:solidFill>
                <a:latin typeface="Georgia" pitchFamily="18" charset="0"/>
              </a:rPr>
              <a:t> Созданные Андреем Рублёвым росписи храма под руководством Феофана Грека стали его первой известной работой. К сожалению, первоначальные фрески не сохранились. </a:t>
            </a:r>
          </a:p>
        </p:txBody>
      </p:sp>
      <p:pic>
        <p:nvPicPr>
          <p:cNvPr id="29699" name="Picture 8" descr="1i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2187" r="6601" b="2695"/>
          <a:stretch>
            <a:fillRect/>
          </a:stretch>
        </p:blipFill>
        <p:spPr bwMode="auto">
          <a:xfrm>
            <a:off x="6877050" y="115888"/>
            <a:ext cx="2189163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9" descr="Спас в сил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343535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10"/>
          <p:cNvSpPr>
            <a:spLocks noChangeArrowheads="1"/>
          </p:cNvSpPr>
          <p:nvPr/>
        </p:nvSpPr>
        <p:spPr bwMode="auto">
          <a:xfrm>
            <a:off x="3800475" y="333375"/>
            <a:ext cx="1981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b="1" i="1">
                <a:solidFill>
                  <a:srgbClr val="66FF33"/>
                </a:solidFill>
              </a:rPr>
              <a:t>Спас в силах. Кон. XIV в. Мастер Феофан Грек </a:t>
            </a:r>
          </a:p>
        </p:txBody>
      </p:sp>
      <p:sp>
        <p:nvSpPr>
          <p:cNvPr id="29702" name="Rectangle 11"/>
          <p:cNvSpPr>
            <a:spLocks noChangeArrowheads="1"/>
          </p:cNvSpPr>
          <p:nvPr/>
        </p:nvSpPr>
        <p:spPr bwMode="auto">
          <a:xfrm>
            <a:off x="4686300" y="3430588"/>
            <a:ext cx="25082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b="1" i="1">
                <a:solidFill>
                  <a:srgbClr val="66FF33"/>
                </a:solidFill>
              </a:rPr>
              <a:t>Апостол Петр. </a:t>
            </a:r>
          </a:p>
          <a:p>
            <a:pPr algn="ctr" eaLnBrk="1" hangingPunct="1"/>
            <a:r>
              <a:rPr lang="ru-RU" b="1" i="1">
                <a:solidFill>
                  <a:srgbClr val="66FF33"/>
                </a:solidFill>
              </a:rPr>
              <a:t>Кон. XIV в. </a:t>
            </a:r>
          </a:p>
          <a:p>
            <a:pPr algn="ctr" eaLnBrk="1" hangingPunct="1"/>
            <a:r>
              <a:rPr lang="ru-RU" b="1" i="1">
                <a:solidFill>
                  <a:srgbClr val="66FF33"/>
                </a:solidFill>
              </a:rPr>
              <a:t>Иконописец </a:t>
            </a:r>
          </a:p>
          <a:p>
            <a:pPr algn="ctr" eaLnBrk="1" hangingPunct="1"/>
            <a:r>
              <a:rPr lang="ru-RU" b="1" i="1">
                <a:solidFill>
                  <a:srgbClr val="66FF33"/>
                </a:solidFill>
              </a:rPr>
              <a:t>Грек</a:t>
            </a:r>
          </a:p>
        </p:txBody>
      </p:sp>
      <p:sp>
        <p:nvSpPr>
          <p:cNvPr id="29703" name="Line 13"/>
          <p:cNvSpPr>
            <a:spLocks noChangeShapeType="1"/>
          </p:cNvSpPr>
          <p:nvPr/>
        </p:nvSpPr>
        <p:spPr bwMode="auto">
          <a:xfrm>
            <a:off x="6659563" y="4024313"/>
            <a:ext cx="4318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5589588"/>
            <a:ext cx="8229600" cy="1112837"/>
          </a:xfrm>
        </p:spPr>
        <p:txBody>
          <a:bodyPr anchor="t"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>
                <a:solidFill>
                  <a:schemeClr val="hlink"/>
                </a:solidFill>
                <a:latin typeface="Georgia" pitchFamily="18" charset="0"/>
              </a:rPr>
              <a:t>Благовещенский собор Московского Кремля – это одна из святынь русского православия. С 1993 года в нём возобновились богослужения. Совершаются они один раз в году - в праздник Благовещения. По старинному русскому обычаю после литургии Святейший Патриарх выпускает на волю птиц.</a:t>
            </a:r>
          </a:p>
        </p:txBody>
      </p:sp>
      <p:pic>
        <p:nvPicPr>
          <p:cNvPr id="30723" name="Picture 10" descr="01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7273925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DSC_51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WordArt 8" descr="Песок"/>
          <p:cNvSpPr>
            <a:spLocks noChangeArrowheads="1" noChangeShapeType="1" noTextEdit="1"/>
          </p:cNvSpPr>
          <p:nvPr/>
        </p:nvSpPr>
        <p:spPr bwMode="auto">
          <a:xfrm>
            <a:off x="179388" y="115888"/>
            <a:ext cx="6840537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Спасибо  за 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5229225"/>
            <a:ext cx="8785225" cy="1484313"/>
          </a:xfrm>
        </p:spPr>
        <p:txBody>
          <a:bodyPr anchor="t"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solidFill>
                  <a:schemeClr val="hlink"/>
                </a:solidFill>
                <a:latin typeface="Georgia" pitchFamily="18" charset="0"/>
              </a:rPr>
              <a:t>    </a:t>
            </a:r>
            <a:r>
              <a:rPr lang="ru-RU" sz="1800" b="1" smtClean="0">
                <a:solidFill>
                  <a:schemeClr val="hlink"/>
                </a:solidFill>
                <a:latin typeface="Georgia" pitchFamily="18" charset="0"/>
              </a:rPr>
              <a:t>История Москвы началась в XII веке. Москва тех времён – небольшое поселение, защищавшее дорогу к городу Владимиру. Первая крепость-кремль была деревянной и выстроена </a:t>
            </a:r>
            <a:r>
              <a:rPr lang="ru-RU" sz="1800" b="1" smtClean="0">
                <a:solidFill>
                  <a:srgbClr val="FF00FF"/>
                </a:solidFill>
                <a:latin typeface="Georgia" pitchFamily="18" charset="0"/>
              </a:rPr>
              <a:t>Юрием Долгоруким в 1156 году</a:t>
            </a:r>
            <a:r>
              <a:rPr lang="ru-RU" sz="1800" b="1" smtClean="0">
                <a:solidFill>
                  <a:schemeClr val="hlink"/>
                </a:solidFill>
                <a:latin typeface="Georgia" pitchFamily="18" charset="0"/>
              </a:rPr>
              <a:t>. Крепость, расположенная на покрытом бором высоком холме, защищала устья судоходных Всходни и Яузы, в чем и состояло её стратегическое назначение. </a:t>
            </a: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6804025" y="1052513"/>
            <a:ext cx="2160588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b="1" i="1">
                <a:solidFill>
                  <a:schemeClr val="hlink"/>
                </a:solidFill>
                <a:latin typeface="Georgia" pitchFamily="18" charset="0"/>
              </a:rPr>
              <a:t>Первоначально территория Московского Кремля-детинца была очень небольшой, занимала 3-4 гектара и была окружена   деревянными стенами, земляными валами и рвами.</a:t>
            </a:r>
            <a:r>
              <a:rPr lang="ru-RU" sz="1600" b="1" i="1">
                <a:latin typeface="Georgia" pitchFamily="18" charset="0"/>
              </a:rPr>
              <a:t> </a:t>
            </a:r>
          </a:p>
        </p:txBody>
      </p:sp>
      <p:pic>
        <p:nvPicPr>
          <p:cNvPr id="9220" name="Picture 8" descr="XII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040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s405_ml1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450"/>
            <a:ext cx="7885112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755650" y="6021388"/>
            <a:ext cx="71294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b="1">
                <a:solidFill>
                  <a:schemeClr val="bg1"/>
                </a:solidFill>
              </a:rPr>
              <a:t>Основным строительным материалом этого времени оставалось дерево.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323850" y="188913"/>
            <a:ext cx="8643938" cy="147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1600" b="1">
                <a:solidFill>
                  <a:schemeClr val="hlink"/>
                </a:solidFill>
                <a:latin typeface="Georgia" pitchFamily="18" charset="0"/>
                <a:cs typeface="Arial" charset="0"/>
              </a:rPr>
              <a:t>При Иване Калите в Московском Кремле были построены белокаменные </a:t>
            </a:r>
            <a:r>
              <a:rPr lang="ru-RU" sz="1600" b="1">
                <a:solidFill>
                  <a:schemeClr val="hlink"/>
                </a:solidFill>
                <a:latin typeface="Georgia" pitchFamily="18" charset="0"/>
                <a:cs typeface="Arial" charset="0"/>
                <a:hlinkClick r:id="rId2" tooltip="Успенский собор (Москва)"/>
              </a:rPr>
              <a:t>Успенский собор</a:t>
            </a:r>
            <a:r>
              <a:rPr lang="ru-RU" sz="1600" b="1">
                <a:solidFill>
                  <a:schemeClr val="hlink"/>
                </a:solidFill>
                <a:latin typeface="Georgia" pitchFamily="18" charset="0"/>
                <a:cs typeface="Arial" charset="0"/>
              </a:rPr>
              <a:t> (первоначальный храм не сохранился), </a:t>
            </a:r>
            <a:r>
              <a:rPr lang="ru-RU" sz="1600" b="1">
                <a:solidFill>
                  <a:schemeClr val="hlink"/>
                </a:solidFill>
                <a:latin typeface="Georgia" pitchFamily="18" charset="0"/>
                <a:cs typeface="Arial" charset="0"/>
                <a:hlinkClick r:id="rId3" tooltip="Собор Спаса на Бору"/>
              </a:rPr>
              <a:t>Собор Спаса на Бору</a:t>
            </a:r>
            <a:r>
              <a:rPr lang="ru-RU" sz="1600" b="1">
                <a:solidFill>
                  <a:schemeClr val="hlink"/>
                </a:solidFill>
                <a:latin typeface="Georgia" pitchFamily="18" charset="0"/>
                <a:cs typeface="Arial" charset="0"/>
              </a:rPr>
              <a:t> (снесён в 1933 году), </a:t>
            </a:r>
            <a:r>
              <a:rPr lang="ru-RU" sz="1600" b="1">
                <a:solidFill>
                  <a:schemeClr val="hlink"/>
                </a:solidFill>
                <a:latin typeface="Georgia" pitchFamily="18" charset="0"/>
                <a:cs typeface="Arial" charset="0"/>
                <a:hlinkClick r:id="rId4" tooltip="Архангельский собор (Москва)"/>
              </a:rPr>
              <a:t>Архангельский собор</a:t>
            </a:r>
            <a:r>
              <a:rPr lang="ru-RU" sz="1600" b="1">
                <a:solidFill>
                  <a:schemeClr val="hlink"/>
                </a:solidFill>
                <a:latin typeface="Georgia" pitchFamily="18" charset="0"/>
                <a:cs typeface="Arial" charset="0"/>
              </a:rPr>
              <a:t> (первоначальный храм не  сохранился),     </a:t>
            </a:r>
            <a:r>
              <a:rPr lang="ru-RU" sz="1600" b="1">
                <a:solidFill>
                  <a:schemeClr val="hlink"/>
                </a:solidFill>
                <a:latin typeface="Georgia" pitchFamily="18" charset="0"/>
                <a:cs typeface="Arial" charset="0"/>
                <a:hlinkClick r:id="rId5" tooltip="Колокольня Ивана Великого"/>
              </a:rPr>
              <a:t>церковь Иоанна Лествичника</a:t>
            </a:r>
            <a:r>
              <a:rPr lang="ru-RU" sz="1600" b="1">
                <a:solidFill>
                  <a:schemeClr val="hlink"/>
                </a:solidFill>
                <a:latin typeface="Georgia" pitchFamily="18" charset="0"/>
                <a:cs typeface="Arial" charset="0"/>
              </a:rPr>
              <a:t>    (первоначальный храм не сохранился) и новый дубовый </a:t>
            </a:r>
            <a:r>
              <a:rPr lang="ru-RU" sz="1600" b="1">
                <a:solidFill>
                  <a:schemeClr val="hlink"/>
                </a:solidFill>
                <a:latin typeface="Georgia" pitchFamily="18" charset="0"/>
                <a:cs typeface="Arial" charset="0"/>
                <a:hlinkClick r:id="rId6" tooltip="Московский Кремль"/>
              </a:rPr>
              <a:t>Московский Кремль</a:t>
            </a:r>
            <a:r>
              <a:rPr lang="ru-RU" sz="1600" b="1">
                <a:solidFill>
                  <a:schemeClr val="hlink"/>
                </a:solidFill>
                <a:latin typeface="Georgia" pitchFamily="18" charset="0"/>
                <a:cs typeface="Arial" charset="0"/>
              </a:rPr>
              <a:t> (первоначальное сооружение не сохранилось). </a:t>
            </a:r>
          </a:p>
        </p:txBody>
      </p:sp>
      <p:pic>
        <p:nvPicPr>
          <p:cNvPr id="11267" name="Picture 7" descr="istoriya-kremlya-v-moskve-kreml-pri-ivane-kali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738313"/>
            <a:ext cx="6480175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1042988" y="6353175"/>
            <a:ext cx="57419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sz="1600" b="1" i="1">
                <a:solidFill>
                  <a:srgbClr val="66FF33"/>
                </a:solidFill>
              </a:rPr>
              <a:t>Кремль при Иване Калите. Художник А. М. Васнецов</a:t>
            </a:r>
            <a:r>
              <a:rPr lang="ru-RU" sz="1600" i="1">
                <a:solidFill>
                  <a:srgbClr val="66FF33"/>
                </a:solidFill>
              </a:rPr>
              <a:t>.</a:t>
            </a:r>
            <a:r>
              <a:rPr lang="ru-RU"/>
              <a:t> </a:t>
            </a:r>
          </a:p>
        </p:txBody>
      </p:sp>
      <p:pic>
        <p:nvPicPr>
          <p:cNvPr id="11269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1738313"/>
            <a:ext cx="1943100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Прямоугольник 2"/>
          <p:cNvSpPr>
            <a:spLocks noChangeArrowheads="1"/>
          </p:cNvSpPr>
          <p:nvPr/>
        </p:nvSpPr>
        <p:spPr bwMode="auto">
          <a:xfrm>
            <a:off x="6727825" y="4221163"/>
            <a:ext cx="23622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b="1" i="1">
                <a:solidFill>
                  <a:schemeClr val="bg1"/>
                </a:solidFill>
                <a:latin typeface="Georgia" pitchFamily="18" charset="0"/>
                <a:cs typeface="Arial" charset="0"/>
              </a:rPr>
              <a:t>ИВАН КАЛИТА</a:t>
            </a:r>
            <a:r>
              <a:rPr lang="ru-RU" b="1">
                <a:solidFill>
                  <a:schemeClr val="hlink"/>
                </a:solidFill>
                <a:latin typeface="Georgia" pitchFamily="18" charset="0"/>
                <a:cs typeface="Arial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дмитрий донск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2"/>
          <a:stretch>
            <a:fillRect/>
          </a:stretch>
        </p:blipFill>
        <p:spPr bwMode="auto">
          <a:xfrm>
            <a:off x="160338" y="430213"/>
            <a:ext cx="4410075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5148263" y="188913"/>
            <a:ext cx="3600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i="1">
                <a:solidFill>
                  <a:srgbClr val="FF00FF"/>
                </a:solidFill>
                <a:cs typeface="Arial" charset="0"/>
              </a:rPr>
              <a:t>Дмитрий Донской</a:t>
            </a:r>
            <a:r>
              <a:rPr lang="ru-RU" b="1">
                <a:solidFill>
                  <a:srgbClr val="FF00FF"/>
                </a:solidFill>
              </a:rPr>
              <a:t>                  </a:t>
            </a:r>
            <a:endParaRPr lang="ru-RU"/>
          </a:p>
        </p:txBody>
      </p:sp>
      <p:sp>
        <p:nvSpPr>
          <p:cNvPr id="12292" name="Rectangle 9"/>
          <p:cNvSpPr>
            <a:spLocks noGrp="1" noChangeArrowheads="1"/>
          </p:cNvSpPr>
          <p:nvPr>
            <p:ph idx="1"/>
          </p:nvPr>
        </p:nvSpPr>
        <p:spPr>
          <a:xfrm>
            <a:off x="4535488" y="765175"/>
            <a:ext cx="4429125" cy="6092825"/>
          </a:xfrm>
        </p:spPr>
        <p:txBody>
          <a:bodyPr anchor="t"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>
                <a:latin typeface="Georgia" pitchFamily="18" charset="0"/>
              </a:rPr>
              <a:t>       </a:t>
            </a:r>
            <a:r>
              <a:rPr lang="ru-RU" sz="1800" b="1" smtClean="0">
                <a:solidFill>
                  <a:schemeClr val="hlink"/>
                </a:solidFill>
                <a:latin typeface="Georgia" pitchFamily="18" charset="0"/>
              </a:rPr>
              <a:t>Повышение политического могущества Москвы в 14 ст. отразилось на её архитектурном облике. Уже в 1367 г. Дмитрий Донской сменил деревянные стены Кремля на белокаменные, город стал хорошо защищённой крепостью. В то время образовался и центр Кремля - </a:t>
            </a:r>
            <a:r>
              <a:rPr lang="ru-RU" sz="1800" b="1" i="1" smtClean="0">
                <a:solidFill>
                  <a:srgbClr val="66FF33"/>
                </a:solidFill>
                <a:latin typeface="Georgia" pitchFamily="18" charset="0"/>
              </a:rPr>
              <a:t>Соборная площадь</a:t>
            </a:r>
            <a:r>
              <a:rPr lang="ru-RU" sz="1800" b="1" smtClean="0">
                <a:solidFill>
                  <a:schemeClr val="hlink"/>
                </a:solidFill>
                <a:latin typeface="Georgia" pitchFamily="18" charset="0"/>
              </a:rPr>
              <a:t>, в дальнейшем окружённая </a:t>
            </a:r>
            <a:r>
              <a:rPr lang="ru-RU" sz="1800" b="1" smtClean="0">
                <a:solidFill>
                  <a:srgbClr val="66FF33"/>
                </a:solidFill>
                <a:latin typeface="Georgia" pitchFamily="18" charset="0"/>
              </a:rPr>
              <a:t>Успенским</a:t>
            </a:r>
            <a:r>
              <a:rPr lang="ru-RU" sz="1800" b="1" smtClean="0">
                <a:solidFill>
                  <a:schemeClr val="hlink"/>
                </a:solidFill>
                <a:latin typeface="Georgia" pitchFamily="18" charset="0"/>
              </a:rPr>
              <a:t>, </a:t>
            </a:r>
            <a:r>
              <a:rPr lang="ru-RU" sz="1800" b="1" smtClean="0">
                <a:solidFill>
                  <a:srgbClr val="66FF33"/>
                </a:solidFill>
                <a:latin typeface="Georgia" pitchFamily="18" charset="0"/>
              </a:rPr>
              <a:t>Архангельским</a:t>
            </a:r>
            <a:r>
              <a:rPr lang="ru-RU" sz="1800" b="1" smtClean="0">
                <a:solidFill>
                  <a:schemeClr val="hlink"/>
                </a:solidFill>
                <a:latin typeface="Georgia" pitchFamily="18" charset="0"/>
              </a:rPr>
              <a:t> и </a:t>
            </a:r>
            <a:r>
              <a:rPr lang="ru-RU" sz="1800" b="1" smtClean="0">
                <a:solidFill>
                  <a:srgbClr val="66FF33"/>
                </a:solidFill>
                <a:latin typeface="Georgia" pitchFamily="18" charset="0"/>
              </a:rPr>
              <a:t>Благовещенским </a:t>
            </a:r>
            <a:r>
              <a:rPr lang="ru-RU" sz="1800" b="1" smtClean="0">
                <a:solidFill>
                  <a:schemeClr val="hlink"/>
                </a:solidFill>
                <a:latin typeface="Georgia" pitchFamily="18" charset="0"/>
              </a:rPr>
              <a:t>соборами, Ивановской колокольней и княжеским деревянным дворцом. Тогда же наметилась и общая радиально-кольцевая планировка города, которая легла в основу его позднейшей застройки и дожила до наших дней. За пределами Кремля разросся большой посад. Центром Москвы уже в то время стала Красная площадь, к которой сходились все дороги.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900113" y="5300663"/>
            <a:ext cx="7775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ru-RU" sz="1600" b="1" i="1">
                <a:solidFill>
                  <a:srgbClr val="66FF33"/>
                </a:solidFill>
                <a:latin typeface="Georgia" pitchFamily="18" charset="0"/>
              </a:rPr>
              <a:t>Московский Кремль при Дмитрии Донском. Худ. А. М. Васнецов. </a:t>
            </a:r>
            <a:r>
              <a:rPr lang="ru-RU"/>
              <a:t> 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idx="1"/>
          </p:nvPr>
        </p:nvSpPr>
        <p:spPr>
          <a:xfrm>
            <a:off x="250825" y="5661025"/>
            <a:ext cx="8569325" cy="1196975"/>
          </a:xfrm>
        </p:spPr>
        <p:txBody>
          <a:bodyPr anchor="t"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1800" b="1" smtClean="0">
                <a:solidFill>
                  <a:schemeClr val="hlink"/>
                </a:solidFill>
                <a:latin typeface="Georgia" pitchFamily="18" charset="0"/>
              </a:rPr>
              <a:t>Неприступные стены Московского Кремля имели протяжённость около 2000 м ( лишь на 200 м короче современных). Всего было построено на то время 9 башен, 6 из которых имели проездные ворота.</a:t>
            </a:r>
          </a:p>
        </p:txBody>
      </p:sp>
      <p:pic>
        <p:nvPicPr>
          <p:cNvPr id="13316" name="Picture 9" descr="0013-013-Belokamennyj-Moskovskij-Kreml-pri-Dmitrii-Donskom-S-kartiny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" r="3941" b="20209"/>
          <a:stretch>
            <a:fillRect/>
          </a:stretch>
        </p:blipFill>
        <p:spPr bwMode="auto">
          <a:xfrm>
            <a:off x="468313" y="0"/>
            <a:ext cx="8280400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АПОЛЛИНАРИЙ МИХАЙЛОВИЧ ВАСНЕЦОВ (1856–193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7945437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900113" y="6092825"/>
            <a:ext cx="760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b="1" i="1">
                <a:solidFill>
                  <a:srgbClr val="66FF33"/>
                </a:solidFill>
              </a:rPr>
              <a:t>Троицкий мост и башня Кутафья. Худ. Аполлинарий Васнецов.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Facial Chronicle - b.12, p.123 - Eudoxia of Mosco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0"/>
          <a:stretch>
            <a:fillRect/>
          </a:stretch>
        </p:blipFill>
        <p:spPr bwMode="auto">
          <a:xfrm>
            <a:off x="4787900" y="0"/>
            <a:ext cx="4351338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323850" y="5661025"/>
            <a:ext cx="805656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b="1">
                <a:solidFill>
                  <a:schemeClr val="hlink"/>
                </a:solidFill>
                <a:latin typeface="Georgia" pitchFamily="18" charset="0"/>
              </a:rPr>
              <a:t>В 1393 году вдова Дмитрия Донского заложила каменную церковь </a:t>
            </a:r>
            <a:r>
              <a:rPr lang="ru-RU" b="1" i="1">
                <a:solidFill>
                  <a:srgbClr val="FF0000"/>
                </a:solidFill>
                <a:latin typeface="Georgia" pitchFamily="18" charset="0"/>
              </a:rPr>
              <a:t>Рождества Богородицы</a:t>
            </a:r>
            <a:r>
              <a:rPr lang="ru-RU" b="1">
                <a:solidFill>
                  <a:schemeClr val="hlink"/>
                </a:solidFill>
                <a:latin typeface="Georgia" pitchFamily="18" charset="0"/>
              </a:rPr>
              <a:t>. Сегодня её фрагменты – остатки самого древнего кремлевского каменного храма.</a:t>
            </a:r>
          </a:p>
        </p:txBody>
      </p:sp>
      <p:pic>
        <p:nvPicPr>
          <p:cNvPr id="15364" name="Picture 8" descr="Храм Рождества Пресвятой Богородицы на Сеня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4211638" cy="565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ck of books design template">
  <a:themeElements>
    <a:clrScheme name="Stack of books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ck of books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ck of book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Stack of books design template</Template>
  <TotalTime>2214</TotalTime>
  <Words>952</Words>
  <Application>Microsoft Office PowerPoint</Application>
  <PresentationFormat>Экран (4:3)</PresentationFormat>
  <Paragraphs>52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Century Gothic</vt:lpstr>
      <vt:lpstr>Calibri</vt:lpstr>
      <vt:lpstr>Wingdings 3</vt:lpstr>
      <vt:lpstr>Georgia</vt:lpstr>
      <vt:lpstr>Wingdings</vt:lpstr>
      <vt:lpstr>Stack of books design template</vt:lpstr>
      <vt:lpstr>Сектор</vt:lpstr>
      <vt:lpstr>Презентация PowerPoint</vt:lpstr>
      <vt:lpstr>Искусство Московского княжества 14 – 15 в.в.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WareZ Provider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XTreme.ws</cp:lastModifiedBy>
  <cp:revision>474</cp:revision>
  <dcterms:created xsi:type="dcterms:W3CDTF">2011-05-14T12:05:39Z</dcterms:created>
  <dcterms:modified xsi:type="dcterms:W3CDTF">2020-11-23T08:19:05Z</dcterms:modified>
</cp:coreProperties>
</file>